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62" r:id="rId2"/>
    <p:sldId id="1189" r:id="rId3"/>
    <p:sldId id="263" r:id="rId4"/>
    <p:sldId id="1182" r:id="rId5"/>
    <p:sldId id="265" r:id="rId6"/>
    <p:sldId id="1185" r:id="rId7"/>
    <p:sldId id="275" r:id="rId8"/>
    <p:sldId id="279" r:id="rId9"/>
    <p:sldId id="1181" r:id="rId10"/>
    <p:sldId id="278" r:id="rId11"/>
    <p:sldId id="1188" r:id="rId12"/>
    <p:sldId id="276" r:id="rId13"/>
  </p:sldIdLst>
  <p:sldSz cx="24384000" cy="13716000"/>
  <p:notesSz cx="6858000" cy="9144000"/>
  <p:embeddedFontLst>
    <p:embeddedFont>
      <p:font typeface="Albertus" panose="020E0702040304020204" pitchFamily="34" charset="0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orbel" panose="020B05030202040202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6" roundtripDataSignature="AMtx7mgWQS478rj7gXYrqQWkqNeNzsKFd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060DDF6-3E10-4E0D-8C16-4E788B7362B2}">
  <a:tblStyle styleId="{0060DDF6-3E10-4E0D-8C16-4E788B7362B2}" styleName="Table_0">
    <a:wholeTbl>
      <a:tcTxStyle b="off" i="off">
        <a:font>
          <a:latin typeface="Corbel"/>
          <a:ea typeface="Corbel"/>
          <a:cs typeface="Corbel"/>
        </a:font>
        <a:schemeClr val="dk1"/>
      </a:tcTxStyle>
      <a:tcStyle>
        <a:tcBdr>
          <a:left>
            <a:ln w="127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lt1"/>
          </a:solidFill>
        </a:fill>
      </a:tcStyle>
    </a:wholeTbl>
    <a:band1H>
      <a:tcTxStyle b="off" i="off"/>
      <a:tcStyle>
        <a:tcBdr/>
        <a:fill>
          <a:solidFill>
            <a:srgbClr val="F5F9F4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F5F9F4"/>
          </a:solidFill>
        </a:fill>
      </a:tcStyle>
    </a:band1V>
    <a:band2V>
      <a:tcTxStyle b="off" i="off"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l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orbel"/>
          <a:ea typeface="Corbel"/>
          <a:cs typeface="Corbel"/>
        </a:font>
        <a:schemeClr val="lt1"/>
      </a:tcTxStyle>
      <a:tcStyle>
        <a:tcBdr/>
        <a:fill>
          <a:solidFill>
            <a:schemeClr val="accent3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4" d="100"/>
          <a:sy n="34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46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48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4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4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#4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#4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#4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CEAA0B-0E09-4E3B-97EF-3332B21D3017}" type="doc">
      <dgm:prSet loTypeId="urn:microsoft.com/office/officeart/2005/8/layout/venn3" loCatId="relationship" qsTypeId="urn:microsoft.com/office/officeart/2005/8/quickstyle/simple1" qsCatId="simple" csTypeId="urn:microsoft.com/office/officeart/2005/8/colors/colorful1#4" csCatId="colorful" phldr="1"/>
      <dgm:spPr/>
      <dgm:t>
        <a:bodyPr/>
        <a:lstStyle/>
        <a:p>
          <a:endParaRPr lang="en-US"/>
        </a:p>
      </dgm:t>
    </dgm:pt>
    <dgm:pt modelId="{20772028-C98D-473F-B29D-3EBA54B4605F}" type="pres">
      <dgm:prSet presAssocID="{E1CEAA0B-0E09-4E3B-97EF-3332B21D3017}" presName="Name0" presStyleCnt="0">
        <dgm:presLayoutVars>
          <dgm:dir/>
          <dgm:resizeHandles val="exact"/>
        </dgm:presLayoutVars>
      </dgm:prSet>
      <dgm:spPr/>
    </dgm:pt>
  </dgm:ptLst>
  <dgm:cxnLst>
    <dgm:cxn modelId="{DA8D5E21-AED4-442E-8A92-81B0DFDCCFC8}" type="presOf" srcId="{E1CEAA0B-0E09-4E3B-97EF-3332B21D3017}" destId="{20772028-C98D-473F-B29D-3EBA54B4605F}" srcOrd="0" destOrd="0" presId="urn:microsoft.com/office/officeart/2005/8/layout/venn3"/>
  </dgm:cxnLst>
  <dgm:bg>
    <a:noFill/>
  </dgm:bg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1CEAA0B-0E09-4E3B-97EF-3332B21D3017}" type="doc">
      <dgm:prSet loTypeId="urn:microsoft.com/office/officeart/2005/8/layout/venn3" loCatId="relationship" qsTypeId="urn:microsoft.com/office/officeart/2005/8/quickstyle/simple1" qsCatId="simple" csTypeId="urn:microsoft.com/office/officeart/2005/8/colors/colorful1#4" csCatId="colorful" phldr="1"/>
      <dgm:spPr/>
      <dgm:t>
        <a:bodyPr/>
        <a:lstStyle/>
        <a:p>
          <a:endParaRPr lang="en-US"/>
        </a:p>
      </dgm:t>
    </dgm:pt>
    <dgm:pt modelId="{9EEF4AFF-9989-49E8-BCFA-F5759FEDF2E6}">
      <dgm:prSet custT="1"/>
      <dgm:spPr/>
      <dgm:t>
        <a:bodyPr/>
        <a:lstStyle/>
        <a:p>
          <a:pPr algn="ctr"/>
          <a:r>
            <a:rPr lang="en-US" sz="3200" b="1" dirty="0"/>
            <a:t>Non-technical data driven climate information </a:t>
          </a:r>
          <a:endParaRPr lang="en-US" sz="3200" b="1" dirty="0">
            <a:effectLst/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82EB93B-1FEF-4A44-9566-F2A718AC941D}" type="parTrans" cxnId="{DF60D937-05AB-4295-A2B8-926C0D78802D}">
      <dgm:prSet/>
      <dgm:spPr/>
      <dgm:t>
        <a:bodyPr/>
        <a:lstStyle/>
        <a:p>
          <a:endParaRPr lang="en-US" sz="1800" b="0">
            <a:latin typeface="Segoe UI Light" pitchFamily="34" charset="0"/>
            <a:cs typeface="Arial" pitchFamily="34" charset="0"/>
          </a:endParaRPr>
        </a:p>
      </dgm:t>
    </dgm:pt>
    <dgm:pt modelId="{BB0BF9CC-44D4-4D3E-A8AC-9176F21359E1}" type="sibTrans" cxnId="{DF60D937-05AB-4295-A2B8-926C0D78802D}">
      <dgm:prSet/>
      <dgm:spPr/>
      <dgm:t>
        <a:bodyPr/>
        <a:lstStyle/>
        <a:p>
          <a:endParaRPr lang="en-US" sz="1800" b="0">
            <a:latin typeface="Segoe UI Light" pitchFamily="34" charset="0"/>
            <a:cs typeface="Arial" pitchFamily="34" charset="0"/>
          </a:endParaRPr>
        </a:p>
      </dgm:t>
    </dgm:pt>
    <dgm:pt modelId="{286B01B4-55B2-4C9B-93FE-0E137AF275C2}">
      <dgm:prSet custT="1"/>
      <dgm:spPr/>
      <dgm:t>
        <a:bodyPr/>
        <a:lstStyle/>
        <a:p>
          <a:pPr rtl="0"/>
          <a:r>
            <a:rPr lang="en-GB" sz="3200" b="1" dirty="0"/>
            <a:t>Cost-effective Climate information for annual decision support</a:t>
          </a:r>
        </a:p>
      </dgm:t>
    </dgm:pt>
    <dgm:pt modelId="{A0E7E36D-52B0-403C-B803-3548CC09BD2B}" type="parTrans" cxnId="{806DE408-83FF-426B-9F0A-4067AB49618A}">
      <dgm:prSet/>
      <dgm:spPr/>
      <dgm:t>
        <a:bodyPr/>
        <a:lstStyle/>
        <a:p>
          <a:endParaRPr lang="en-US" sz="1800" b="0">
            <a:latin typeface="Segoe UI Light" pitchFamily="34" charset="0"/>
            <a:cs typeface="Arial" pitchFamily="34" charset="0"/>
          </a:endParaRPr>
        </a:p>
      </dgm:t>
    </dgm:pt>
    <dgm:pt modelId="{7E3C3A5E-923D-485F-8723-F973C6AD9455}" type="sibTrans" cxnId="{806DE408-83FF-426B-9F0A-4067AB49618A}">
      <dgm:prSet/>
      <dgm:spPr/>
      <dgm:t>
        <a:bodyPr/>
        <a:lstStyle/>
        <a:p>
          <a:endParaRPr lang="en-US" sz="1800" b="0">
            <a:latin typeface="Segoe UI Light" pitchFamily="34" charset="0"/>
            <a:cs typeface="Arial" pitchFamily="34" charset="0"/>
          </a:endParaRPr>
        </a:p>
      </dgm:t>
    </dgm:pt>
    <dgm:pt modelId="{0B420104-5A89-406B-975A-56910AEF9D98}">
      <dgm:prSet custT="1"/>
      <dgm:spPr/>
      <dgm:t>
        <a:bodyPr/>
        <a:lstStyle/>
        <a:p>
          <a:pPr rtl="0"/>
          <a:r>
            <a:rPr lang="en-US" sz="3200" b="1" dirty="0">
              <a:effectLst/>
              <a:latin typeface="Arial" panose="020B0604020202020204" pitchFamily="34" charset="0"/>
              <a:cs typeface="Arial" panose="020B0604020202020204" pitchFamily="34" charset="0"/>
            </a:rPr>
            <a:t>Weather index micro insurance for farmers</a:t>
          </a:r>
        </a:p>
      </dgm:t>
    </dgm:pt>
    <dgm:pt modelId="{CF025F5E-66AE-4C52-9140-231D135C2E88}" type="parTrans" cxnId="{07C6B574-BC89-4D3A-B607-9CF0FB17BEBF}">
      <dgm:prSet/>
      <dgm:spPr/>
      <dgm:t>
        <a:bodyPr/>
        <a:lstStyle/>
        <a:p>
          <a:endParaRPr lang="en-US" sz="1800" b="0">
            <a:latin typeface="Segoe UI Light" pitchFamily="34" charset="0"/>
            <a:cs typeface="Arial" pitchFamily="34" charset="0"/>
          </a:endParaRPr>
        </a:p>
      </dgm:t>
    </dgm:pt>
    <dgm:pt modelId="{4F56E816-4A5A-404F-8B23-404D310FA1FE}" type="sibTrans" cxnId="{07C6B574-BC89-4D3A-B607-9CF0FB17BEBF}">
      <dgm:prSet/>
      <dgm:spPr/>
      <dgm:t>
        <a:bodyPr/>
        <a:lstStyle/>
        <a:p>
          <a:endParaRPr lang="en-US" sz="1800" b="0">
            <a:latin typeface="Segoe UI Light" pitchFamily="34" charset="0"/>
            <a:cs typeface="Arial" pitchFamily="34" charset="0"/>
          </a:endParaRPr>
        </a:p>
      </dgm:t>
    </dgm:pt>
    <dgm:pt modelId="{3351C8E8-F352-4652-AC24-C6725EC0873E}">
      <dgm:prSet custT="1"/>
      <dgm:spPr/>
      <dgm:t>
        <a:bodyPr/>
        <a:lstStyle/>
        <a:p>
          <a:pPr rtl="0"/>
          <a:r>
            <a:rPr lang="en-GB" sz="3200" b="1" dirty="0"/>
            <a:t>Novel&amp; Robust Contents on best agronomic practices on maize</a:t>
          </a:r>
          <a:endParaRPr lang="en-US" sz="3200" b="0" dirty="0">
            <a:effectLst/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D031E21-70FD-447E-9D7B-229C8E8FA910}" type="sibTrans" cxnId="{469C6D1B-6F22-4415-8FDC-00A8028CE0DD}">
      <dgm:prSet/>
      <dgm:spPr/>
      <dgm:t>
        <a:bodyPr/>
        <a:lstStyle/>
        <a:p>
          <a:endParaRPr lang="en-US" sz="1800" b="0">
            <a:latin typeface="Segoe UI Light" pitchFamily="34" charset="0"/>
            <a:cs typeface="Arial" pitchFamily="34" charset="0"/>
          </a:endParaRPr>
        </a:p>
      </dgm:t>
    </dgm:pt>
    <dgm:pt modelId="{5EED032A-9C7F-4F61-B7CB-DF54707CA29B}" type="parTrans" cxnId="{469C6D1B-6F22-4415-8FDC-00A8028CE0DD}">
      <dgm:prSet/>
      <dgm:spPr/>
      <dgm:t>
        <a:bodyPr/>
        <a:lstStyle/>
        <a:p>
          <a:endParaRPr lang="en-US" sz="1800" b="0">
            <a:latin typeface="Segoe UI Light" pitchFamily="34" charset="0"/>
            <a:cs typeface="Arial" pitchFamily="34" charset="0"/>
          </a:endParaRPr>
        </a:p>
      </dgm:t>
    </dgm:pt>
    <dgm:pt modelId="{20772028-C98D-473F-B29D-3EBA54B4605F}" type="pres">
      <dgm:prSet presAssocID="{E1CEAA0B-0E09-4E3B-97EF-3332B21D3017}" presName="Name0" presStyleCnt="0">
        <dgm:presLayoutVars>
          <dgm:dir/>
          <dgm:resizeHandles val="exact"/>
        </dgm:presLayoutVars>
      </dgm:prSet>
      <dgm:spPr/>
    </dgm:pt>
    <dgm:pt modelId="{30A336FC-73B8-42EA-9819-21ED541563A2}" type="pres">
      <dgm:prSet presAssocID="{9EEF4AFF-9989-49E8-BCFA-F5759FEDF2E6}" presName="Name5" presStyleLbl="vennNode1" presStyleIdx="0" presStyleCnt="4">
        <dgm:presLayoutVars>
          <dgm:bulletEnabled val="1"/>
        </dgm:presLayoutVars>
      </dgm:prSet>
      <dgm:spPr/>
    </dgm:pt>
    <dgm:pt modelId="{45294368-4D91-44AD-B94C-3AD75369530C}" type="pres">
      <dgm:prSet presAssocID="{BB0BF9CC-44D4-4D3E-A8AC-9176F21359E1}" presName="space" presStyleCnt="0"/>
      <dgm:spPr/>
    </dgm:pt>
    <dgm:pt modelId="{8B86D4CA-F421-4EC0-9968-9CD7B5BDBA4E}" type="pres">
      <dgm:prSet presAssocID="{286B01B4-55B2-4C9B-93FE-0E137AF275C2}" presName="Name5" presStyleLbl="vennNode1" presStyleIdx="1" presStyleCnt="4" custScaleX="97064">
        <dgm:presLayoutVars>
          <dgm:bulletEnabled val="1"/>
        </dgm:presLayoutVars>
      </dgm:prSet>
      <dgm:spPr/>
    </dgm:pt>
    <dgm:pt modelId="{DD16D547-2D25-4820-9A96-F18D5ABC23FF}" type="pres">
      <dgm:prSet presAssocID="{7E3C3A5E-923D-485F-8723-F973C6AD9455}" presName="space" presStyleCnt="0"/>
      <dgm:spPr/>
    </dgm:pt>
    <dgm:pt modelId="{F9B19FF0-B7E9-472A-9567-0125B0702815}" type="pres">
      <dgm:prSet presAssocID="{3351C8E8-F352-4652-AC24-C6725EC0873E}" presName="Name5" presStyleLbl="vennNode1" presStyleIdx="2" presStyleCnt="4" custScaleY="100219" custLinFactNeighborX="2015" custLinFactNeighborY="2376">
        <dgm:presLayoutVars>
          <dgm:bulletEnabled val="1"/>
        </dgm:presLayoutVars>
      </dgm:prSet>
      <dgm:spPr/>
    </dgm:pt>
    <dgm:pt modelId="{BA08700C-50B7-4025-9ACA-44C4C34D3C6B}" type="pres">
      <dgm:prSet presAssocID="{9D031E21-70FD-447E-9D7B-229C8E8FA910}" presName="space" presStyleCnt="0"/>
      <dgm:spPr/>
    </dgm:pt>
    <dgm:pt modelId="{590F3297-FC7A-4AF6-9968-2FB13E4E67C0}" type="pres">
      <dgm:prSet presAssocID="{0B420104-5A89-406B-975A-56910AEF9D98}" presName="Name5" presStyleLbl="vennNode1" presStyleIdx="3" presStyleCnt="4" custScaleX="110000" custScaleY="107279">
        <dgm:presLayoutVars>
          <dgm:bulletEnabled val="1"/>
        </dgm:presLayoutVars>
      </dgm:prSet>
      <dgm:spPr/>
    </dgm:pt>
  </dgm:ptLst>
  <dgm:cxnLst>
    <dgm:cxn modelId="{806DE408-83FF-426B-9F0A-4067AB49618A}" srcId="{E1CEAA0B-0E09-4E3B-97EF-3332B21D3017}" destId="{286B01B4-55B2-4C9B-93FE-0E137AF275C2}" srcOrd="1" destOrd="0" parTransId="{A0E7E36D-52B0-403C-B803-3548CC09BD2B}" sibTransId="{7E3C3A5E-923D-485F-8723-F973C6AD9455}"/>
    <dgm:cxn modelId="{469C6D1B-6F22-4415-8FDC-00A8028CE0DD}" srcId="{E1CEAA0B-0E09-4E3B-97EF-3332B21D3017}" destId="{3351C8E8-F352-4652-AC24-C6725EC0873E}" srcOrd="2" destOrd="0" parTransId="{5EED032A-9C7F-4F61-B7CB-DF54707CA29B}" sibTransId="{9D031E21-70FD-447E-9D7B-229C8E8FA910}"/>
    <dgm:cxn modelId="{DA8D5E21-AED4-442E-8A92-81B0DFDCCFC8}" type="presOf" srcId="{E1CEAA0B-0E09-4E3B-97EF-3332B21D3017}" destId="{20772028-C98D-473F-B29D-3EBA54B4605F}" srcOrd="0" destOrd="0" presId="urn:microsoft.com/office/officeart/2005/8/layout/venn3"/>
    <dgm:cxn modelId="{DF60D937-05AB-4295-A2B8-926C0D78802D}" srcId="{E1CEAA0B-0E09-4E3B-97EF-3332B21D3017}" destId="{9EEF4AFF-9989-49E8-BCFA-F5759FEDF2E6}" srcOrd="0" destOrd="0" parTransId="{C82EB93B-1FEF-4A44-9566-F2A718AC941D}" sibTransId="{BB0BF9CC-44D4-4D3E-A8AC-9176F21359E1}"/>
    <dgm:cxn modelId="{19459242-2783-4EB7-B303-EE0D8487B6C9}" type="presOf" srcId="{286B01B4-55B2-4C9B-93FE-0E137AF275C2}" destId="{8B86D4CA-F421-4EC0-9968-9CD7B5BDBA4E}" srcOrd="0" destOrd="0" presId="urn:microsoft.com/office/officeart/2005/8/layout/venn3"/>
    <dgm:cxn modelId="{C57CB647-FEE2-4457-B226-88A26F0EDD0B}" type="presOf" srcId="{3351C8E8-F352-4652-AC24-C6725EC0873E}" destId="{F9B19FF0-B7E9-472A-9567-0125B0702815}" srcOrd="0" destOrd="0" presId="urn:microsoft.com/office/officeart/2005/8/layout/venn3"/>
    <dgm:cxn modelId="{07C6B574-BC89-4D3A-B607-9CF0FB17BEBF}" srcId="{E1CEAA0B-0E09-4E3B-97EF-3332B21D3017}" destId="{0B420104-5A89-406B-975A-56910AEF9D98}" srcOrd="3" destOrd="0" parTransId="{CF025F5E-66AE-4C52-9140-231D135C2E88}" sibTransId="{4F56E816-4A5A-404F-8B23-404D310FA1FE}"/>
    <dgm:cxn modelId="{DF85F895-5CE5-44F9-B001-12405DACFCF3}" type="presOf" srcId="{9EEF4AFF-9989-49E8-BCFA-F5759FEDF2E6}" destId="{30A336FC-73B8-42EA-9819-21ED541563A2}" srcOrd="0" destOrd="0" presId="urn:microsoft.com/office/officeart/2005/8/layout/venn3"/>
    <dgm:cxn modelId="{A4C555EB-1EAF-4410-9FBE-F1E505D667D9}" type="presOf" srcId="{0B420104-5A89-406B-975A-56910AEF9D98}" destId="{590F3297-FC7A-4AF6-9968-2FB13E4E67C0}" srcOrd="0" destOrd="0" presId="urn:microsoft.com/office/officeart/2005/8/layout/venn3"/>
    <dgm:cxn modelId="{704CAFF8-8B14-4B61-AE32-D04B21184FF7}" type="presParOf" srcId="{20772028-C98D-473F-B29D-3EBA54B4605F}" destId="{30A336FC-73B8-42EA-9819-21ED541563A2}" srcOrd="0" destOrd="0" presId="urn:microsoft.com/office/officeart/2005/8/layout/venn3"/>
    <dgm:cxn modelId="{3E5BF885-3A09-43A5-8A0A-FF85303DB6D8}" type="presParOf" srcId="{20772028-C98D-473F-B29D-3EBA54B4605F}" destId="{45294368-4D91-44AD-B94C-3AD75369530C}" srcOrd="1" destOrd="0" presId="urn:microsoft.com/office/officeart/2005/8/layout/venn3"/>
    <dgm:cxn modelId="{5DAAE891-5903-4DF2-8E43-35E2F6E79481}" type="presParOf" srcId="{20772028-C98D-473F-B29D-3EBA54B4605F}" destId="{8B86D4CA-F421-4EC0-9968-9CD7B5BDBA4E}" srcOrd="2" destOrd="0" presId="urn:microsoft.com/office/officeart/2005/8/layout/venn3"/>
    <dgm:cxn modelId="{538D1876-3F7C-4A84-B820-07AF0D4A068C}" type="presParOf" srcId="{20772028-C98D-473F-B29D-3EBA54B4605F}" destId="{DD16D547-2D25-4820-9A96-F18D5ABC23FF}" srcOrd="3" destOrd="0" presId="urn:microsoft.com/office/officeart/2005/8/layout/venn3"/>
    <dgm:cxn modelId="{8969CF97-B005-48D2-A0D3-DB50DF8D8DF4}" type="presParOf" srcId="{20772028-C98D-473F-B29D-3EBA54B4605F}" destId="{F9B19FF0-B7E9-472A-9567-0125B0702815}" srcOrd="4" destOrd="0" presId="urn:microsoft.com/office/officeart/2005/8/layout/venn3"/>
    <dgm:cxn modelId="{56B6C39F-28F3-44FF-9853-31A693495F1B}" type="presParOf" srcId="{20772028-C98D-473F-B29D-3EBA54B4605F}" destId="{BA08700C-50B7-4025-9ACA-44C4C34D3C6B}" srcOrd="5" destOrd="0" presId="urn:microsoft.com/office/officeart/2005/8/layout/venn3"/>
    <dgm:cxn modelId="{F259CB84-BD61-44AC-908E-63A90123A6E6}" type="presParOf" srcId="{20772028-C98D-473F-B29D-3EBA54B4605F}" destId="{590F3297-FC7A-4AF6-9968-2FB13E4E67C0}" srcOrd="6" destOrd="0" presId="urn:microsoft.com/office/officeart/2005/8/layout/venn3"/>
  </dgm:cxnLst>
  <dgm:bg>
    <a:noFill/>
  </dgm:bg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1CEAA0B-0E09-4E3B-97EF-3332B21D3017}" type="doc">
      <dgm:prSet loTypeId="urn:microsoft.com/office/officeart/2005/8/layout/venn3" loCatId="relationship" qsTypeId="urn:microsoft.com/office/officeart/2005/8/quickstyle/simple1" qsCatId="simple" csTypeId="urn:microsoft.com/office/officeart/2005/8/colors/colorful1#4" csCatId="colorful" phldr="1"/>
      <dgm:spPr/>
      <dgm:t>
        <a:bodyPr/>
        <a:lstStyle/>
        <a:p>
          <a:endParaRPr lang="en-US"/>
        </a:p>
      </dgm:t>
    </dgm:pt>
    <dgm:pt modelId="{20772028-C98D-473F-B29D-3EBA54B4605F}" type="pres">
      <dgm:prSet presAssocID="{E1CEAA0B-0E09-4E3B-97EF-3332B21D3017}" presName="Name0" presStyleCnt="0">
        <dgm:presLayoutVars>
          <dgm:dir/>
          <dgm:resizeHandles val="exact"/>
        </dgm:presLayoutVars>
      </dgm:prSet>
      <dgm:spPr/>
    </dgm:pt>
  </dgm:ptLst>
  <dgm:cxnLst>
    <dgm:cxn modelId="{DA8D5E21-AED4-442E-8A92-81B0DFDCCFC8}" type="presOf" srcId="{E1CEAA0B-0E09-4E3B-97EF-3332B21D3017}" destId="{20772028-C98D-473F-B29D-3EBA54B4605F}" srcOrd="0" destOrd="0" presId="urn:microsoft.com/office/officeart/2005/8/layout/venn3"/>
  </dgm:cxnLst>
  <dgm:bg>
    <a:noFill/>
  </dgm:bg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1CEAA0B-0E09-4E3B-97EF-3332B21D3017}" type="doc">
      <dgm:prSet loTypeId="urn:microsoft.com/office/officeart/2005/8/layout/venn3" loCatId="relationship" qsTypeId="urn:microsoft.com/office/officeart/2005/8/quickstyle/simple1" qsCatId="simple" csTypeId="urn:microsoft.com/office/officeart/2005/8/colors/colorful1#4" csCatId="colorful" phldr="1"/>
      <dgm:spPr/>
      <dgm:t>
        <a:bodyPr/>
        <a:lstStyle/>
        <a:p>
          <a:endParaRPr lang="en-US"/>
        </a:p>
      </dgm:t>
    </dgm:pt>
    <dgm:pt modelId="{9EEF4AFF-9989-49E8-BCFA-F5759FEDF2E6}">
      <dgm:prSet custT="1"/>
      <dgm:spPr/>
      <dgm:t>
        <a:bodyPr/>
        <a:lstStyle/>
        <a:p>
          <a:pPr algn="ctr"/>
          <a:r>
            <a:rPr lang="en-US" sz="3200" b="1" dirty="0">
              <a:effectLst/>
              <a:latin typeface="Arial" panose="020B0604020202020204" pitchFamily="34" charset="0"/>
              <a:cs typeface="Arial" panose="020B0604020202020204" pitchFamily="34" charset="0"/>
            </a:rPr>
            <a:t>Farmers preferred the web-based app compared to the SMS option based on usage convenience and cost</a:t>
          </a:r>
        </a:p>
      </dgm:t>
    </dgm:pt>
    <dgm:pt modelId="{C82EB93B-1FEF-4A44-9566-F2A718AC941D}" type="parTrans" cxnId="{DF60D937-05AB-4295-A2B8-926C0D78802D}">
      <dgm:prSet/>
      <dgm:spPr/>
      <dgm:t>
        <a:bodyPr/>
        <a:lstStyle/>
        <a:p>
          <a:endParaRPr lang="en-US" sz="1800" b="0">
            <a:latin typeface="Segoe UI Light" pitchFamily="34" charset="0"/>
            <a:cs typeface="Arial" pitchFamily="34" charset="0"/>
          </a:endParaRPr>
        </a:p>
      </dgm:t>
    </dgm:pt>
    <dgm:pt modelId="{BB0BF9CC-44D4-4D3E-A8AC-9176F21359E1}" type="sibTrans" cxnId="{DF60D937-05AB-4295-A2B8-926C0D78802D}">
      <dgm:prSet/>
      <dgm:spPr/>
      <dgm:t>
        <a:bodyPr/>
        <a:lstStyle/>
        <a:p>
          <a:endParaRPr lang="en-US" sz="1800" b="0">
            <a:latin typeface="Segoe UI Light" pitchFamily="34" charset="0"/>
            <a:cs typeface="Arial" pitchFamily="34" charset="0"/>
          </a:endParaRPr>
        </a:p>
      </dgm:t>
    </dgm:pt>
    <dgm:pt modelId="{286B01B4-55B2-4C9B-93FE-0E137AF275C2}">
      <dgm:prSet custT="1"/>
      <dgm:spPr/>
      <dgm:t>
        <a:bodyPr/>
        <a:lstStyle/>
        <a:p>
          <a:pPr rtl="0"/>
          <a:r>
            <a:rPr lang="en-US" sz="3200" b="1" dirty="0"/>
            <a:t>Developing a web-based app for farmers may not be sufficient-94% of users wanted monthly SMS reminders.</a:t>
          </a:r>
          <a:endParaRPr lang="en-GB" sz="32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0E7E36D-52B0-403C-B803-3548CC09BD2B}" type="parTrans" cxnId="{806DE408-83FF-426B-9F0A-4067AB49618A}">
      <dgm:prSet/>
      <dgm:spPr/>
      <dgm:t>
        <a:bodyPr/>
        <a:lstStyle/>
        <a:p>
          <a:endParaRPr lang="en-US" sz="1800" b="0">
            <a:latin typeface="Segoe UI Light" pitchFamily="34" charset="0"/>
            <a:cs typeface="Arial" pitchFamily="34" charset="0"/>
          </a:endParaRPr>
        </a:p>
      </dgm:t>
    </dgm:pt>
    <dgm:pt modelId="{7E3C3A5E-923D-485F-8723-F973C6AD9455}" type="sibTrans" cxnId="{806DE408-83FF-426B-9F0A-4067AB49618A}">
      <dgm:prSet/>
      <dgm:spPr/>
      <dgm:t>
        <a:bodyPr/>
        <a:lstStyle/>
        <a:p>
          <a:endParaRPr lang="en-US" sz="1800" b="0">
            <a:latin typeface="Segoe UI Light" pitchFamily="34" charset="0"/>
            <a:cs typeface="Arial" pitchFamily="34" charset="0"/>
          </a:endParaRPr>
        </a:p>
      </dgm:t>
    </dgm:pt>
    <dgm:pt modelId="{9E8F5998-D362-4DCE-A0C0-EAC4FEA83183}">
      <dgm:prSet custT="1"/>
      <dgm:spPr/>
      <dgm:t>
        <a:bodyPr/>
        <a:lstStyle/>
        <a:p>
          <a:pPr rtl="0"/>
          <a:r>
            <a:rPr lang="en-US" sz="3200" b="1" dirty="0"/>
            <a:t>Poor digital literacy as third party onboarded some users</a:t>
          </a:r>
          <a:endParaRPr lang="en-GB" sz="32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8BD0483-2DB4-438E-B49A-187D067B2C35}" type="parTrans" cxnId="{BC675E3C-847D-4E4D-832B-8034283BE2D7}">
      <dgm:prSet/>
      <dgm:spPr/>
      <dgm:t>
        <a:bodyPr/>
        <a:lstStyle/>
        <a:p>
          <a:endParaRPr lang="en-US"/>
        </a:p>
      </dgm:t>
    </dgm:pt>
    <dgm:pt modelId="{967BB37D-8460-4C95-800C-268662E8F9D3}" type="sibTrans" cxnId="{BC675E3C-847D-4E4D-832B-8034283BE2D7}">
      <dgm:prSet/>
      <dgm:spPr/>
      <dgm:t>
        <a:bodyPr/>
        <a:lstStyle/>
        <a:p>
          <a:endParaRPr lang="en-US"/>
        </a:p>
      </dgm:t>
    </dgm:pt>
    <dgm:pt modelId="{05C588B5-0B1E-42F1-89DD-30763ABF80A5}">
      <dgm:prSet custT="1"/>
      <dgm:spPr/>
      <dgm:t>
        <a:bodyPr/>
        <a:lstStyle/>
        <a:p>
          <a:r>
            <a:rPr lang="en-US" sz="3600" b="1" dirty="0"/>
            <a:t>Farmers wanted targeted support to onboard the insurance platform</a:t>
          </a:r>
          <a:endParaRPr lang="en-GB" sz="36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B85953A-5C23-46D2-85DD-6A0358A19E42}" type="parTrans" cxnId="{12DECC13-9A80-44C9-92B3-6C263CD60946}">
      <dgm:prSet/>
      <dgm:spPr/>
      <dgm:t>
        <a:bodyPr/>
        <a:lstStyle/>
        <a:p>
          <a:endParaRPr lang="en-US"/>
        </a:p>
      </dgm:t>
    </dgm:pt>
    <dgm:pt modelId="{01E78E58-7456-4ADC-AC1C-258FA9CF07E7}" type="sibTrans" cxnId="{12DECC13-9A80-44C9-92B3-6C263CD60946}">
      <dgm:prSet/>
      <dgm:spPr/>
      <dgm:t>
        <a:bodyPr/>
        <a:lstStyle/>
        <a:p>
          <a:endParaRPr lang="en-US"/>
        </a:p>
      </dgm:t>
    </dgm:pt>
    <dgm:pt modelId="{20772028-C98D-473F-B29D-3EBA54B4605F}" type="pres">
      <dgm:prSet presAssocID="{E1CEAA0B-0E09-4E3B-97EF-3332B21D3017}" presName="Name0" presStyleCnt="0">
        <dgm:presLayoutVars>
          <dgm:dir/>
          <dgm:resizeHandles val="exact"/>
        </dgm:presLayoutVars>
      </dgm:prSet>
      <dgm:spPr/>
    </dgm:pt>
    <dgm:pt modelId="{30A336FC-73B8-42EA-9819-21ED541563A2}" type="pres">
      <dgm:prSet presAssocID="{9EEF4AFF-9989-49E8-BCFA-F5759FEDF2E6}" presName="Name5" presStyleLbl="vennNode1" presStyleIdx="0" presStyleCnt="4" custScaleX="73275" custLinFactX="-20623" custLinFactNeighborX="-100000" custLinFactNeighborY="-21">
        <dgm:presLayoutVars>
          <dgm:bulletEnabled val="1"/>
        </dgm:presLayoutVars>
      </dgm:prSet>
      <dgm:spPr/>
    </dgm:pt>
    <dgm:pt modelId="{45294368-4D91-44AD-B94C-3AD75369530C}" type="pres">
      <dgm:prSet presAssocID="{BB0BF9CC-44D4-4D3E-A8AC-9176F21359E1}" presName="space" presStyleCnt="0"/>
      <dgm:spPr/>
    </dgm:pt>
    <dgm:pt modelId="{8B86D4CA-F421-4EC0-9968-9CD7B5BDBA4E}" type="pres">
      <dgm:prSet presAssocID="{286B01B4-55B2-4C9B-93FE-0E137AF275C2}" presName="Name5" presStyleLbl="vennNode1" presStyleIdx="1" presStyleCnt="4" custScaleX="78550" custScaleY="99246" custLinFactNeighborX="3609" custLinFactNeighborY="1934">
        <dgm:presLayoutVars>
          <dgm:bulletEnabled val="1"/>
        </dgm:presLayoutVars>
      </dgm:prSet>
      <dgm:spPr/>
    </dgm:pt>
    <dgm:pt modelId="{876B5AA6-105F-4250-8288-DD0C3EF65C86}" type="pres">
      <dgm:prSet presAssocID="{7E3C3A5E-923D-485F-8723-F973C6AD9455}" presName="space" presStyleCnt="0"/>
      <dgm:spPr/>
    </dgm:pt>
    <dgm:pt modelId="{6D4CB8A9-6B0A-4804-8C04-2598136365A0}" type="pres">
      <dgm:prSet presAssocID="{9E8F5998-D362-4DCE-A0C0-EAC4FEA83183}" presName="Name5" presStyleLbl="vennNode1" presStyleIdx="2" presStyleCnt="4" custScaleX="75062" custLinFactNeighborX="-23202" custLinFactNeighborY="142">
        <dgm:presLayoutVars>
          <dgm:bulletEnabled val="1"/>
        </dgm:presLayoutVars>
      </dgm:prSet>
      <dgm:spPr/>
    </dgm:pt>
    <dgm:pt modelId="{EB471EBD-E940-42AC-A622-28B43C9B0AF4}" type="pres">
      <dgm:prSet presAssocID="{967BB37D-8460-4C95-800C-268662E8F9D3}" presName="space" presStyleCnt="0"/>
      <dgm:spPr/>
    </dgm:pt>
    <dgm:pt modelId="{7D951549-440A-444F-86C3-CEF58F7B0BB7}" type="pres">
      <dgm:prSet presAssocID="{05C588B5-0B1E-42F1-89DD-30763ABF80A5}" presName="Name5" presStyleLbl="vennNode1" presStyleIdx="3" presStyleCnt="4" custScaleX="68615" custLinFactNeighborX="195" custLinFactNeighborY="1623">
        <dgm:presLayoutVars>
          <dgm:bulletEnabled val="1"/>
        </dgm:presLayoutVars>
      </dgm:prSet>
      <dgm:spPr/>
    </dgm:pt>
  </dgm:ptLst>
  <dgm:cxnLst>
    <dgm:cxn modelId="{806DE408-83FF-426B-9F0A-4067AB49618A}" srcId="{E1CEAA0B-0E09-4E3B-97EF-3332B21D3017}" destId="{286B01B4-55B2-4C9B-93FE-0E137AF275C2}" srcOrd="1" destOrd="0" parTransId="{A0E7E36D-52B0-403C-B803-3548CC09BD2B}" sibTransId="{7E3C3A5E-923D-485F-8723-F973C6AD9455}"/>
    <dgm:cxn modelId="{12DECC13-9A80-44C9-92B3-6C263CD60946}" srcId="{E1CEAA0B-0E09-4E3B-97EF-3332B21D3017}" destId="{05C588B5-0B1E-42F1-89DD-30763ABF80A5}" srcOrd="3" destOrd="0" parTransId="{DB85953A-5C23-46D2-85DD-6A0358A19E42}" sibTransId="{01E78E58-7456-4ADC-AC1C-258FA9CF07E7}"/>
    <dgm:cxn modelId="{DA8D5E21-AED4-442E-8A92-81B0DFDCCFC8}" type="presOf" srcId="{E1CEAA0B-0E09-4E3B-97EF-3332B21D3017}" destId="{20772028-C98D-473F-B29D-3EBA54B4605F}" srcOrd="0" destOrd="0" presId="urn:microsoft.com/office/officeart/2005/8/layout/venn3"/>
    <dgm:cxn modelId="{28E45426-D29B-4382-8C47-20A7C52C3B77}" type="presOf" srcId="{9E8F5998-D362-4DCE-A0C0-EAC4FEA83183}" destId="{6D4CB8A9-6B0A-4804-8C04-2598136365A0}" srcOrd="0" destOrd="0" presId="urn:microsoft.com/office/officeart/2005/8/layout/venn3"/>
    <dgm:cxn modelId="{DF60D937-05AB-4295-A2B8-926C0D78802D}" srcId="{E1CEAA0B-0E09-4E3B-97EF-3332B21D3017}" destId="{9EEF4AFF-9989-49E8-BCFA-F5759FEDF2E6}" srcOrd="0" destOrd="0" parTransId="{C82EB93B-1FEF-4A44-9566-F2A718AC941D}" sibTransId="{BB0BF9CC-44D4-4D3E-A8AC-9176F21359E1}"/>
    <dgm:cxn modelId="{BC675E3C-847D-4E4D-832B-8034283BE2D7}" srcId="{E1CEAA0B-0E09-4E3B-97EF-3332B21D3017}" destId="{9E8F5998-D362-4DCE-A0C0-EAC4FEA83183}" srcOrd="2" destOrd="0" parTransId="{08BD0483-2DB4-438E-B49A-187D067B2C35}" sibTransId="{967BB37D-8460-4C95-800C-268662E8F9D3}"/>
    <dgm:cxn modelId="{19459242-2783-4EB7-B303-EE0D8487B6C9}" type="presOf" srcId="{286B01B4-55B2-4C9B-93FE-0E137AF275C2}" destId="{8B86D4CA-F421-4EC0-9968-9CD7B5BDBA4E}" srcOrd="0" destOrd="0" presId="urn:microsoft.com/office/officeart/2005/8/layout/venn3"/>
    <dgm:cxn modelId="{DF85F895-5CE5-44F9-B001-12405DACFCF3}" type="presOf" srcId="{9EEF4AFF-9989-49E8-BCFA-F5759FEDF2E6}" destId="{30A336FC-73B8-42EA-9819-21ED541563A2}" srcOrd="0" destOrd="0" presId="urn:microsoft.com/office/officeart/2005/8/layout/venn3"/>
    <dgm:cxn modelId="{0C9CE4C9-7EFC-49C8-924C-20EBEC8EF8D9}" type="presOf" srcId="{05C588B5-0B1E-42F1-89DD-30763ABF80A5}" destId="{7D951549-440A-444F-86C3-CEF58F7B0BB7}" srcOrd="0" destOrd="0" presId="urn:microsoft.com/office/officeart/2005/8/layout/venn3"/>
    <dgm:cxn modelId="{704CAFF8-8B14-4B61-AE32-D04B21184FF7}" type="presParOf" srcId="{20772028-C98D-473F-B29D-3EBA54B4605F}" destId="{30A336FC-73B8-42EA-9819-21ED541563A2}" srcOrd="0" destOrd="0" presId="urn:microsoft.com/office/officeart/2005/8/layout/venn3"/>
    <dgm:cxn modelId="{3E5BF885-3A09-43A5-8A0A-FF85303DB6D8}" type="presParOf" srcId="{20772028-C98D-473F-B29D-3EBA54B4605F}" destId="{45294368-4D91-44AD-B94C-3AD75369530C}" srcOrd="1" destOrd="0" presId="urn:microsoft.com/office/officeart/2005/8/layout/venn3"/>
    <dgm:cxn modelId="{5DAAE891-5903-4DF2-8E43-35E2F6E79481}" type="presParOf" srcId="{20772028-C98D-473F-B29D-3EBA54B4605F}" destId="{8B86D4CA-F421-4EC0-9968-9CD7B5BDBA4E}" srcOrd="2" destOrd="0" presId="urn:microsoft.com/office/officeart/2005/8/layout/venn3"/>
    <dgm:cxn modelId="{90BE6433-9ED2-4FE1-82E1-FD9906C5511C}" type="presParOf" srcId="{20772028-C98D-473F-B29D-3EBA54B4605F}" destId="{876B5AA6-105F-4250-8288-DD0C3EF65C86}" srcOrd="3" destOrd="0" presId="urn:microsoft.com/office/officeart/2005/8/layout/venn3"/>
    <dgm:cxn modelId="{BE6AFE1F-5ECB-47EB-90D0-B043A382BD2D}" type="presParOf" srcId="{20772028-C98D-473F-B29D-3EBA54B4605F}" destId="{6D4CB8A9-6B0A-4804-8C04-2598136365A0}" srcOrd="4" destOrd="0" presId="urn:microsoft.com/office/officeart/2005/8/layout/venn3"/>
    <dgm:cxn modelId="{1414475F-DE19-41CC-AE48-198EC114082D}" type="presParOf" srcId="{20772028-C98D-473F-B29D-3EBA54B4605F}" destId="{EB471EBD-E940-42AC-A622-28B43C9B0AF4}" srcOrd="5" destOrd="0" presId="urn:microsoft.com/office/officeart/2005/8/layout/venn3"/>
    <dgm:cxn modelId="{2FAE586B-2C0D-4559-B4DE-6FE4A5001D91}" type="presParOf" srcId="{20772028-C98D-473F-B29D-3EBA54B4605F}" destId="{7D951549-440A-444F-86C3-CEF58F7B0BB7}" srcOrd="6" destOrd="0" presId="urn:microsoft.com/office/officeart/2005/8/layout/venn3"/>
  </dgm:cxnLst>
  <dgm:bg>
    <a:noFill/>
  </dgm:bg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1CEAA0B-0E09-4E3B-97EF-3332B21D3017}" type="doc">
      <dgm:prSet loTypeId="urn:microsoft.com/office/officeart/2005/8/layout/venn3" loCatId="relationship" qsTypeId="urn:microsoft.com/office/officeart/2005/8/quickstyle/simple1" qsCatId="simple" csTypeId="urn:microsoft.com/office/officeart/2005/8/colors/colorful1#4" csCatId="colorful" phldr="1"/>
      <dgm:spPr/>
      <dgm:t>
        <a:bodyPr/>
        <a:lstStyle/>
        <a:p>
          <a:endParaRPr lang="en-US"/>
        </a:p>
      </dgm:t>
    </dgm:pt>
    <dgm:pt modelId="{20772028-C98D-473F-B29D-3EBA54B4605F}" type="pres">
      <dgm:prSet presAssocID="{E1CEAA0B-0E09-4E3B-97EF-3332B21D3017}" presName="Name0" presStyleCnt="0">
        <dgm:presLayoutVars>
          <dgm:dir/>
          <dgm:resizeHandles val="exact"/>
        </dgm:presLayoutVars>
      </dgm:prSet>
      <dgm:spPr/>
    </dgm:pt>
  </dgm:ptLst>
  <dgm:cxnLst>
    <dgm:cxn modelId="{DA8D5E21-AED4-442E-8A92-81B0DFDCCFC8}" type="presOf" srcId="{E1CEAA0B-0E09-4E3B-97EF-3332B21D3017}" destId="{20772028-C98D-473F-B29D-3EBA54B4605F}" srcOrd="0" destOrd="0" presId="urn:microsoft.com/office/officeart/2005/8/layout/venn3"/>
  </dgm:cxnLst>
  <dgm:bg>
    <a:noFill/>
  </dgm:bg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A336FC-73B8-42EA-9819-21ED541563A2}">
      <dsp:nvSpPr>
        <dsp:cNvPr id="0" name=""/>
        <dsp:cNvSpPr/>
      </dsp:nvSpPr>
      <dsp:spPr>
        <a:xfrm>
          <a:off x="1699" y="2500697"/>
          <a:ext cx="6221899" cy="6221899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42412" tIns="40640" rIns="342412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Non-technical data driven climate information </a:t>
          </a:r>
          <a:endParaRPr lang="en-US" sz="3200" b="1" kern="1200" dirty="0">
            <a:effectLst/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912875" y="3411873"/>
        <a:ext cx="4399547" cy="4399547"/>
      </dsp:txXfrm>
    </dsp:sp>
    <dsp:sp modelId="{8B86D4CA-F421-4EC0-9968-9CD7B5BDBA4E}">
      <dsp:nvSpPr>
        <dsp:cNvPr id="0" name=""/>
        <dsp:cNvSpPr/>
      </dsp:nvSpPr>
      <dsp:spPr>
        <a:xfrm>
          <a:off x="4979219" y="2500697"/>
          <a:ext cx="6039224" cy="6221899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42412" tIns="40640" rIns="342412" bIns="40640" numCol="1" spcCol="1270" anchor="ctr" anchorCtr="0">
          <a:noAutofit/>
        </a:bodyPr>
        <a:lstStyle/>
        <a:p>
          <a:pPr marL="0" lvl="0" indent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b="1" kern="1200" dirty="0"/>
            <a:t>Cost-effective Climate information for annual decision support</a:t>
          </a:r>
        </a:p>
      </dsp:txBody>
      <dsp:txXfrm>
        <a:off x="5863643" y="3411873"/>
        <a:ext cx="4270376" cy="4399547"/>
      </dsp:txXfrm>
    </dsp:sp>
    <dsp:sp modelId="{F9B19FF0-B7E9-472A-9567-0125B0702815}">
      <dsp:nvSpPr>
        <dsp:cNvPr id="0" name=""/>
        <dsp:cNvSpPr/>
      </dsp:nvSpPr>
      <dsp:spPr>
        <a:xfrm>
          <a:off x="9799137" y="2641716"/>
          <a:ext cx="6221899" cy="6235525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42412" tIns="40640" rIns="342412" bIns="40640" numCol="1" spcCol="1270" anchor="ctr" anchorCtr="0">
          <a:noAutofit/>
        </a:bodyPr>
        <a:lstStyle/>
        <a:p>
          <a:pPr marL="0" lvl="0" indent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b="1" kern="1200" dirty="0"/>
            <a:t>Novel&amp; Robust Contents on best agronomic practices on maize</a:t>
          </a:r>
          <a:endParaRPr lang="en-US" sz="3200" b="0" kern="1200" dirty="0">
            <a:effectLst/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0710313" y="3554887"/>
        <a:ext cx="4399547" cy="4409183"/>
      </dsp:txXfrm>
    </dsp:sp>
    <dsp:sp modelId="{590F3297-FC7A-4AF6-9968-2FB13E4E67C0}">
      <dsp:nvSpPr>
        <dsp:cNvPr id="0" name=""/>
        <dsp:cNvSpPr/>
      </dsp:nvSpPr>
      <dsp:spPr>
        <a:xfrm>
          <a:off x="14751582" y="2274251"/>
          <a:ext cx="6844089" cy="6674791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42412" tIns="40640" rIns="342412" bIns="40640" numCol="1" spcCol="1270" anchor="ctr" anchorCtr="0">
          <a:noAutofit/>
        </a:bodyPr>
        <a:lstStyle/>
        <a:p>
          <a:pPr marL="0" lvl="0" indent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>
              <a:effectLst/>
              <a:latin typeface="Arial" panose="020B0604020202020204" pitchFamily="34" charset="0"/>
              <a:cs typeface="Arial" panose="020B0604020202020204" pitchFamily="34" charset="0"/>
            </a:rPr>
            <a:t>Weather index micro insurance for farmers</a:t>
          </a:r>
        </a:p>
      </dsp:txBody>
      <dsp:txXfrm>
        <a:off x="15753876" y="3251752"/>
        <a:ext cx="4839501" cy="471978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A336FC-73B8-42EA-9819-21ED541563A2}">
      <dsp:nvSpPr>
        <dsp:cNvPr id="0" name=""/>
        <dsp:cNvSpPr/>
      </dsp:nvSpPr>
      <dsp:spPr>
        <a:xfrm>
          <a:off x="0" y="321990"/>
          <a:ext cx="6855281" cy="9355553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4867" tIns="40640" rIns="514867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>
              <a:effectLst/>
              <a:latin typeface="Arial" panose="020B0604020202020204" pitchFamily="34" charset="0"/>
              <a:cs typeface="Arial" panose="020B0604020202020204" pitchFamily="34" charset="0"/>
            </a:rPr>
            <a:t>Farmers preferred the web-based app compared to the SMS option based on usage convenience and cost</a:t>
          </a:r>
        </a:p>
      </dsp:txBody>
      <dsp:txXfrm>
        <a:off x="1003933" y="1692079"/>
        <a:ext cx="4847415" cy="6615375"/>
      </dsp:txXfrm>
    </dsp:sp>
    <dsp:sp modelId="{8B86D4CA-F421-4EC0-9968-9CD7B5BDBA4E}">
      <dsp:nvSpPr>
        <dsp:cNvPr id="0" name=""/>
        <dsp:cNvSpPr/>
      </dsp:nvSpPr>
      <dsp:spPr>
        <a:xfrm>
          <a:off x="5059707" y="540162"/>
          <a:ext cx="7348787" cy="9285012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4867" tIns="40640" rIns="514867" bIns="40640" numCol="1" spcCol="1270" anchor="ctr" anchorCtr="0">
          <a:noAutofit/>
        </a:bodyPr>
        <a:lstStyle/>
        <a:p>
          <a:pPr marL="0" lvl="0" indent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Developing a web-based app for farmers may not be sufficient-94% of users wanted monthly SMS reminders.</a:t>
          </a:r>
          <a:endParaRPr lang="en-GB" sz="32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135912" y="1899921"/>
        <a:ext cx="5196377" cy="6565494"/>
      </dsp:txXfrm>
    </dsp:sp>
    <dsp:sp modelId="{6D4CB8A9-6B0A-4804-8C04-2598136365A0}">
      <dsp:nvSpPr>
        <dsp:cNvPr id="0" name=""/>
        <dsp:cNvSpPr/>
      </dsp:nvSpPr>
      <dsp:spPr>
        <a:xfrm>
          <a:off x="10035720" y="337240"/>
          <a:ext cx="7022465" cy="9355553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4867" tIns="40640" rIns="514867" bIns="40640" numCol="1" spcCol="1270" anchor="ctr" anchorCtr="0">
          <a:noAutofit/>
        </a:bodyPr>
        <a:lstStyle/>
        <a:p>
          <a:pPr marL="0" lvl="0" indent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Poor digital literacy as third party onboarded some users</a:t>
          </a:r>
          <a:endParaRPr lang="en-GB" sz="32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1064136" y="1707329"/>
        <a:ext cx="4965633" cy="6615375"/>
      </dsp:txXfrm>
    </dsp:sp>
    <dsp:sp modelId="{7D951549-440A-444F-86C3-CEF58F7B0BB7}">
      <dsp:nvSpPr>
        <dsp:cNvPr id="0" name=""/>
        <dsp:cNvSpPr/>
      </dsp:nvSpPr>
      <dsp:spPr>
        <a:xfrm>
          <a:off x="15624858" y="475795"/>
          <a:ext cx="6419312" cy="9355553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4867" tIns="45720" rIns="514867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/>
            <a:t>Farmers wanted targeted support to onboard the insurance platform</a:t>
          </a:r>
          <a:endParaRPr lang="en-GB" sz="36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6564944" y="1845884"/>
        <a:ext cx="4539140" cy="661537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195306905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330" name="Google Shape;33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886526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6" name="Google Shape;33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612712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6" name="Google Shape;35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691368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6" name="Google Shape;486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87" name="Google Shape;487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593338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6" name="Google Shape;486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87" name="Google Shape;487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177276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6" name="Google Shape;486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87" name="Google Shape;487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306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 Full image slide with border">
  <p:cSld name="01 Full image slide with bor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31"/>
          <p:cNvGrpSpPr/>
          <p:nvPr/>
        </p:nvGrpSpPr>
        <p:grpSpPr>
          <a:xfrm>
            <a:off x="0" y="0"/>
            <a:ext cx="24384000" cy="13766803"/>
            <a:chOff x="0" y="0"/>
            <a:chExt cx="24384000" cy="13766803"/>
          </a:xfrm>
        </p:grpSpPr>
        <p:grpSp>
          <p:nvGrpSpPr>
            <p:cNvPr id="22" name="Google Shape;22;p31"/>
            <p:cNvGrpSpPr/>
            <p:nvPr/>
          </p:nvGrpSpPr>
          <p:grpSpPr>
            <a:xfrm>
              <a:off x="0" y="0"/>
              <a:ext cx="12192000" cy="13766803"/>
              <a:chOff x="0" y="0"/>
              <a:chExt cx="12192000" cy="13766803"/>
            </a:xfrm>
          </p:grpSpPr>
          <p:sp>
            <p:nvSpPr>
              <p:cNvPr id="23" name="Google Shape;23;p31"/>
              <p:cNvSpPr/>
              <p:nvPr/>
            </p:nvSpPr>
            <p:spPr>
              <a:xfrm rot="10800000">
                <a:off x="0" y="13374918"/>
                <a:ext cx="12192000" cy="391885"/>
              </a:xfrm>
              <a:prstGeom prst="rect">
                <a:avLst/>
              </a:prstGeom>
              <a:solidFill>
                <a:srgbClr val="C6DBC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24" name="Google Shape;24;p31"/>
              <p:cNvSpPr/>
              <p:nvPr/>
            </p:nvSpPr>
            <p:spPr>
              <a:xfrm rot="5400000">
                <a:off x="-6662057" y="6662057"/>
                <a:ext cx="13716000" cy="391886"/>
              </a:xfrm>
              <a:prstGeom prst="rect">
                <a:avLst/>
              </a:prstGeom>
              <a:solidFill>
                <a:srgbClr val="C6DBC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25" name="Google Shape;25;p31"/>
              <p:cNvSpPr/>
              <p:nvPr/>
            </p:nvSpPr>
            <p:spPr>
              <a:xfrm rot="10800000">
                <a:off x="0" y="4"/>
                <a:ext cx="12192000" cy="391885"/>
              </a:xfrm>
              <a:prstGeom prst="rect">
                <a:avLst/>
              </a:prstGeom>
              <a:solidFill>
                <a:srgbClr val="C6DBC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  <p:grpSp>
          <p:nvGrpSpPr>
            <p:cNvPr id="26" name="Google Shape;26;p31"/>
            <p:cNvGrpSpPr/>
            <p:nvPr/>
          </p:nvGrpSpPr>
          <p:grpSpPr>
            <a:xfrm>
              <a:off x="12192000" y="4"/>
              <a:ext cx="12192000" cy="13766799"/>
              <a:chOff x="12192000" y="4"/>
              <a:chExt cx="12192000" cy="13766799"/>
            </a:xfrm>
          </p:grpSpPr>
          <p:sp>
            <p:nvSpPr>
              <p:cNvPr id="27" name="Google Shape;27;p31"/>
              <p:cNvSpPr/>
              <p:nvPr/>
            </p:nvSpPr>
            <p:spPr>
              <a:xfrm rot="10800000">
                <a:off x="12192000" y="13374918"/>
                <a:ext cx="12192000" cy="39188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28" name="Google Shape;28;p31"/>
              <p:cNvSpPr/>
              <p:nvPr/>
            </p:nvSpPr>
            <p:spPr>
              <a:xfrm rot="5400000">
                <a:off x="17330056" y="6662063"/>
                <a:ext cx="13716000" cy="39188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29" name="Google Shape;29;p31"/>
              <p:cNvSpPr/>
              <p:nvPr/>
            </p:nvSpPr>
            <p:spPr>
              <a:xfrm rot="10800000">
                <a:off x="12192000" y="4"/>
                <a:ext cx="12192000" cy="39188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</p:grpSp>
      <p:sp>
        <p:nvSpPr>
          <p:cNvPr id="30" name="Google Shape;30;p31"/>
          <p:cNvSpPr>
            <a:spLocks noGrp="1"/>
          </p:cNvSpPr>
          <p:nvPr>
            <p:ph type="pic" idx="2"/>
          </p:nvPr>
        </p:nvSpPr>
        <p:spPr>
          <a:xfrm>
            <a:off x="1456513" y="1468669"/>
            <a:ext cx="21470984" cy="1077867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5 Square Image Left with Border">
  <p:cSld name="05 Square Image Left with Bord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33"/>
          <p:cNvGrpSpPr/>
          <p:nvPr/>
        </p:nvGrpSpPr>
        <p:grpSpPr>
          <a:xfrm>
            <a:off x="0" y="0"/>
            <a:ext cx="24384000" cy="13766803"/>
            <a:chOff x="0" y="0"/>
            <a:chExt cx="24384000" cy="13766803"/>
          </a:xfrm>
        </p:grpSpPr>
        <p:grpSp>
          <p:nvGrpSpPr>
            <p:cNvPr id="44" name="Google Shape;44;p33"/>
            <p:cNvGrpSpPr/>
            <p:nvPr/>
          </p:nvGrpSpPr>
          <p:grpSpPr>
            <a:xfrm>
              <a:off x="0" y="0"/>
              <a:ext cx="12192000" cy="13766803"/>
              <a:chOff x="0" y="0"/>
              <a:chExt cx="12192000" cy="13766803"/>
            </a:xfrm>
          </p:grpSpPr>
          <p:sp>
            <p:nvSpPr>
              <p:cNvPr id="45" name="Google Shape;45;p33"/>
              <p:cNvSpPr/>
              <p:nvPr/>
            </p:nvSpPr>
            <p:spPr>
              <a:xfrm rot="10800000">
                <a:off x="0" y="13374918"/>
                <a:ext cx="12192000" cy="391885"/>
              </a:xfrm>
              <a:prstGeom prst="rect">
                <a:avLst/>
              </a:prstGeom>
              <a:solidFill>
                <a:srgbClr val="C6DBC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46" name="Google Shape;46;p33"/>
              <p:cNvSpPr/>
              <p:nvPr/>
            </p:nvSpPr>
            <p:spPr>
              <a:xfrm rot="5400000">
                <a:off x="-6662057" y="6662057"/>
                <a:ext cx="13716000" cy="391886"/>
              </a:xfrm>
              <a:prstGeom prst="rect">
                <a:avLst/>
              </a:prstGeom>
              <a:solidFill>
                <a:srgbClr val="C6DBC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47" name="Google Shape;47;p33"/>
              <p:cNvSpPr/>
              <p:nvPr/>
            </p:nvSpPr>
            <p:spPr>
              <a:xfrm rot="10800000">
                <a:off x="0" y="4"/>
                <a:ext cx="12192000" cy="391885"/>
              </a:xfrm>
              <a:prstGeom prst="rect">
                <a:avLst/>
              </a:prstGeom>
              <a:solidFill>
                <a:srgbClr val="C6DBC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  <p:grpSp>
          <p:nvGrpSpPr>
            <p:cNvPr id="48" name="Google Shape;48;p33"/>
            <p:cNvGrpSpPr/>
            <p:nvPr/>
          </p:nvGrpSpPr>
          <p:grpSpPr>
            <a:xfrm>
              <a:off x="12192000" y="4"/>
              <a:ext cx="12192000" cy="13766799"/>
              <a:chOff x="12192000" y="4"/>
              <a:chExt cx="12192000" cy="13766799"/>
            </a:xfrm>
          </p:grpSpPr>
          <p:sp>
            <p:nvSpPr>
              <p:cNvPr id="49" name="Google Shape;49;p33"/>
              <p:cNvSpPr/>
              <p:nvPr/>
            </p:nvSpPr>
            <p:spPr>
              <a:xfrm rot="10800000">
                <a:off x="12192000" y="13374918"/>
                <a:ext cx="12192000" cy="39188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50" name="Google Shape;50;p33"/>
              <p:cNvSpPr/>
              <p:nvPr/>
            </p:nvSpPr>
            <p:spPr>
              <a:xfrm rot="5400000">
                <a:off x="17330056" y="6662063"/>
                <a:ext cx="13716000" cy="39188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51" name="Google Shape;51;p33"/>
              <p:cNvSpPr/>
              <p:nvPr/>
            </p:nvSpPr>
            <p:spPr>
              <a:xfrm rot="10800000">
                <a:off x="12192000" y="4"/>
                <a:ext cx="12192000" cy="39188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</p:grpSp>
      <p:sp>
        <p:nvSpPr>
          <p:cNvPr id="52" name="Google Shape;52;p33"/>
          <p:cNvSpPr>
            <a:spLocks noGrp="1"/>
          </p:cNvSpPr>
          <p:nvPr>
            <p:ph type="pic" idx="2"/>
          </p:nvPr>
        </p:nvSpPr>
        <p:spPr>
          <a:xfrm>
            <a:off x="1456514" y="1456512"/>
            <a:ext cx="10198461" cy="10802984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6 4 Images Right w Border">
  <p:cSld name="06 4 Images Right w Bord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oogle Shape;66;p35"/>
          <p:cNvGrpSpPr/>
          <p:nvPr/>
        </p:nvGrpSpPr>
        <p:grpSpPr>
          <a:xfrm>
            <a:off x="0" y="0"/>
            <a:ext cx="24384000" cy="13766803"/>
            <a:chOff x="0" y="0"/>
            <a:chExt cx="24384000" cy="13766803"/>
          </a:xfrm>
        </p:grpSpPr>
        <p:grpSp>
          <p:nvGrpSpPr>
            <p:cNvPr id="67" name="Google Shape;67;p35"/>
            <p:cNvGrpSpPr/>
            <p:nvPr/>
          </p:nvGrpSpPr>
          <p:grpSpPr>
            <a:xfrm>
              <a:off x="0" y="0"/>
              <a:ext cx="12192000" cy="13766803"/>
              <a:chOff x="0" y="0"/>
              <a:chExt cx="12192000" cy="13766803"/>
            </a:xfrm>
          </p:grpSpPr>
          <p:sp>
            <p:nvSpPr>
              <p:cNvPr id="68" name="Google Shape;68;p35"/>
              <p:cNvSpPr/>
              <p:nvPr/>
            </p:nvSpPr>
            <p:spPr>
              <a:xfrm rot="10800000">
                <a:off x="0" y="13374918"/>
                <a:ext cx="12192000" cy="391885"/>
              </a:xfrm>
              <a:prstGeom prst="rect">
                <a:avLst/>
              </a:prstGeom>
              <a:solidFill>
                <a:srgbClr val="C6DBC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69" name="Google Shape;69;p35"/>
              <p:cNvSpPr/>
              <p:nvPr/>
            </p:nvSpPr>
            <p:spPr>
              <a:xfrm rot="5400000">
                <a:off x="-6662057" y="6662057"/>
                <a:ext cx="13716000" cy="391886"/>
              </a:xfrm>
              <a:prstGeom prst="rect">
                <a:avLst/>
              </a:prstGeom>
              <a:solidFill>
                <a:srgbClr val="C6DBC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70" name="Google Shape;70;p35"/>
              <p:cNvSpPr/>
              <p:nvPr/>
            </p:nvSpPr>
            <p:spPr>
              <a:xfrm rot="10800000">
                <a:off x="0" y="4"/>
                <a:ext cx="12192000" cy="391885"/>
              </a:xfrm>
              <a:prstGeom prst="rect">
                <a:avLst/>
              </a:prstGeom>
              <a:solidFill>
                <a:srgbClr val="C6DBC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  <p:grpSp>
          <p:nvGrpSpPr>
            <p:cNvPr id="71" name="Google Shape;71;p35"/>
            <p:cNvGrpSpPr/>
            <p:nvPr/>
          </p:nvGrpSpPr>
          <p:grpSpPr>
            <a:xfrm>
              <a:off x="12192000" y="4"/>
              <a:ext cx="12192000" cy="13766799"/>
              <a:chOff x="12192000" y="4"/>
              <a:chExt cx="12192000" cy="13766799"/>
            </a:xfrm>
          </p:grpSpPr>
          <p:sp>
            <p:nvSpPr>
              <p:cNvPr id="72" name="Google Shape;72;p35"/>
              <p:cNvSpPr/>
              <p:nvPr/>
            </p:nvSpPr>
            <p:spPr>
              <a:xfrm rot="10800000">
                <a:off x="12192000" y="13374918"/>
                <a:ext cx="12192000" cy="39188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73" name="Google Shape;73;p35"/>
              <p:cNvSpPr/>
              <p:nvPr/>
            </p:nvSpPr>
            <p:spPr>
              <a:xfrm rot="5400000">
                <a:off x="17330056" y="6662063"/>
                <a:ext cx="13716000" cy="39188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74" name="Google Shape;74;p35"/>
              <p:cNvSpPr/>
              <p:nvPr/>
            </p:nvSpPr>
            <p:spPr>
              <a:xfrm rot="10800000">
                <a:off x="12192000" y="4"/>
                <a:ext cx="12192000" cy="39188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</p:grpSp>
      <p:sp>
        <p:nvSpPr>
          <p:cNvPr id="75" name="Google Shape;75;p35"/>
          <p:cNvSpPr>
            <a:spLocks noGrp="1"/>
          </p:cNvSpPr>
          <p:nvPr>
            <p:ph type="pic" idx="2"/>
          </p:nvPr>
        </p:nvSpPr>
        <p:spPr>
          <a:xfrm>
            <a:off x="10893085" y="8503920"/>
            <a:ext cx="5268174" cy="3515994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76" name="Google Shape;76;p35"/>
          <p:cNvSpPr>
            <a:spLocks noGrp="1"/>
          </p:cNvSpPr>
          <p:nvPr>
            <p:ph type="pic" idx="3"/>
          </p:nvPr>
        </p:nvSpPr>
        <p:spPr>
          <a:xfrm>
            <a:off x="16980377" y="5656218"/>
            <a:ext cx="5268174" cy="6363696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77" name="Google Shape;77;p35"/>
          <p:cNvSpPr>
            <a:spLocks noGrp="1"/>
          </p:cNvSpPr>
          <p:nvPr>
            <p:ph type="pic" idx="4"/>
          </p:nvPr>
        </p:nvSpPr>
        <p:spPr>
          <a:xfrm>
            <a:off x="10893085" y="1696086"/>
            <a:ext cx="5268174" cy="6363696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78" name="Google Shape;78;p35"/>
          <p:cNvSpPr>
            <a:spLocks noGrp="1"/>
          </p:cNvSpPr>
          <p:nvPr>
            <p:ph type="pic" idx="5"/>
          </p:nvPr>
        </p:nvSpPr>
        <p:spPr>
          <a:xfrm>
            <a:off x="16980377" y="1696086"/>
            <a:ext cx="5268174" cy="3515994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5 2 Side Bleed Image Left no Border">
  <p:cSld name="05 2 Side Bleed Image Left no Border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7"/>
          <p:cNvSpPr>
            <a:spLocks noGrp="1"/>
          </p:cNvSpPr>
          <p:nvPr>
            <p:ph type="pic" idx="2"/>
          </p:nvPr>
        </p:nvSpPr>
        <p:spPr>
          <a:xfrm>
            <a:off x="2175597" y="0"/>
            <a:ext cx="10778669" cy="13716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2 Small Image L with border">
  <p:cSld name="02 Small Image L with border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43"/>
          <p:cNvGrpSpPr/>
          <p:nvPr/>
        </p:nvGrpSpPr>
        <p:grpSpPr>
          <a:xfrm>
            <a:off x="0" y="0"/>
            <a:ext cx="24384000" cy="13766803"/>
            <a:chOff x="0" y="0"/>
            <a:chExt cx="24384000" cy="13766803"/>
          </a:xfrm>
        </p:grpSpPr>
        <p:grpSp>
          <p:nvGrpSpPr>
            <p:cNvPr id="137" name="Google Shape;137;p43"/>
            <p:cNvGrpSpPr/>
            <p:nvPr/>
          </p:nvGrpSpPr>
          <p:grpSpPr>
            <a:xfrm>
              <a:off x="0" y="0"/>
              <a:ext cx="12192000" cy="13766803"/>
              <a:chOff x="0" y="0"/>
              <a:chExt cx="12192000" cy="13766803"/>
            </a:xfrm>
          </p:grpSpPr>
          <p:sp>
            <p:nvSpPr>
              <p:cNvPr id="138" name="Google Shape;138;p43"/>
              <p:cNvSpPr/>
              <p:nvPr/>
            </p:nvSpPr>
            <p:spPr>
              <a:xfrm rot="10800000">
                <a:off x="0" y="13374918"/>
                <a:ext cx="12192000" cy="391885"/>
              </a:xfrm>
              <a:prstGeom prst="rect">
                <a:avLst/>
              </a:prstGeom>
              <a:solidFill>
                <a:srgbClr val="C6DBC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139" name="Google Shape;139;p43"/>
              <p:cNvSpPr/>
              <p:nvPr/>
            </p:nvSpPr>
            <p:spPr>
              <a:xfrm rot="5400000">
                <a:off x="-6662057" y="6662057"/>
                <a:ext cx="13716000" cy="391886"/>
              </a:xfrm>
              <a:prstGeom prst="rect">
                <a:avLst/>
              </a:prstGeom>
              <a:solidFill>
                <a:srgbClr val="C6DBC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140" name="Google Shape;140;p43"/>
              <p:cNvSpPr/>
              <p:nvPr/>
            </p:nvSpPr>
            <p:spPr>
              <a:xfrm rot="10800000">
                <a:off x="0" y="4"/>
                <a:ext cx="12192000" cy="391885"/>
              </a:xfrm>
              <a:prstGeom prst="rect">
                <a:avLst/>
              </a:prstGeom>
              <a:solidFill>
                <a:srgbClr val="C6DBC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  <p:grpSp>
          <p:nvGrpSpPr>
            <p:cNvPr id="141" name="Google Shape;141;p43"/>
            <p:cNvGrpSpPr/>
            <p:nvPr/>
          </p:nvGrpSpPr>
          <p:grpSpPr>
            <a:xfrm>
              <a:off x="12192000" y="4"/>
              <a:ext cx="12192000" cy="13766799"/>
              <a:chOff x="12192000" y="4"/>
              <a:chExt cx="12192000" cy="13766799"/>
            </a:xfrm>
          </p:grpSpPr>
          <p:sp>
            <p:nvSpPr>
              <p:cNvPr id="142" name="Google Shape;142;p43"/>
              <p:cNvSpPr/>
              <p:nvPr/>
            </p:nvSpPr>
            <p:spPr>
              <a:xfrm rot="10800000">
                <a:off x="12192000" y="13374918"/>
                <a:ext cx="12192000" cy="39188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143" name="Google Shape;143;p43"/>
              <p:cNvSpPr/>
              <p:nvPr/>
            </p:nvSpPr>
            <p:spPr>
              <a:xfrm rot="5400000">
                <a:off x="17330056" y="6662063"/>
                <a:ext cx="13716000" cy="39188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144" name="Google Shape;144;p43"/>
              <p:cNvSpPr/>
              <p:nvPr/>
            </p:nvSpPr>
            <p:spPr>
              <a:xfrm rot="10800000">
                <a:off x="12192000" y="4"/>
                <a:ext cx="12192000" cy="39188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</p:grpSp>
      <p:sp>
        <p:nvSpPr>
          <p:cNvPr id="145" name="Google Shape;145;p43"/>
          <p:cNvSpPr>
            <a:spLocks noGrp="1"/>
          </p:cNvSpPr>
          <p:nvPr>
            <p:ph type="pic" idx="2"/>
          </p:nvPr>
        </p:nvSpPr>
        <p:spPr>
          <a:xfrm>
            <a:off x="2744103" y="3328834"/>
            <a:ext cx="8230083" cy="5513227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4 Large Image Left with Border">
  <p:cSld name="04 Large Image Left with Border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44"/>
          <p:cNvGrpSpPr/>
          <p:nvPr/>
        </p:nvGrpSpPr>
        <p:grpSpPr>
          <a:xfrm>
            <a:off x="0" y="0"/>
            <a:ext cx="24384000" cy="13766803"/>
            <a:chOff x="0" y="0"/>
            <a:chExt cx="24384000" cy="13766803"/>
          </a:xfrm>
        </p:grpSpPr>
        <p:grpSp>
          <p:nvGrpSpPr>
            <p:cNvPr id="148" name="Google Shape;148;p44"/>
            <p:cNvGrpSpPr/>
            <p:nvPr/>
          </p:nvGrpSpPr>
          <p:grpSpPr>
            <a:xfrm>
              <a:off x="0" y="0"/>
              <a:ext cx="12192000" cy="13766803"/>
              <a:chOff x="0" y="0"/>
              <a:chExt cx="12192000" cy="13766803"/>
            </a:xfrm>
          </p:grpSpPr>
          <p:sp>
            <p:nvSpPr>
              <p:cNvPr id="149" name="Google Shape;149;p44"/>
              <p:cNvSpPr/>
              <p:nvPr/>
            </p:nvSpPr>
            <p:spPr>
              <a:xfrm rot="10800000">
                <a:off x="0" y="13374918"/>
                <a:ext cx="12192000" cy="391885"/>
              </a:xfrm>
              <a:prstGeom prst="rect">
                <a:avLst/>
              </a:prstGeom>
              <a:solidFill>
                <a:srgbClr val="C6DBC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150" name="Google Shape;150;p44"/>
              <p:cNvSpPr/>
              <p:nvPr/>
            </p:nvSpPr>
            <p:spPr>
              <a:xfrm rot="5400000">
                <a:off x="-6662057" y="6662057"/>
                <a:ext cx="13716000" cy="391886"/>
              </a:xfrm>
              <a:prstGeom prst="rect">
                <a:avLst/>
              </a:prstGeom>
              <a:solidFill>
                <a:srgbClr val="C6DBC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151" name="Google Shape;151;p44"/>
              <p:cNvSpPr/>
              <p:nvPr/>
            </p:nvSpPr>
            <p:spPr>
              <a:xfrm rot="10800000">
                <a:off x="0" y="4"/>
                <a:ext cx="12192000" cy="391885"/>
              </a:xfrm>
              <a:prstGeom prst="rect">
                <a:avLst/>
              </a:prstGeom>
              <a:solidFill>
                <a:srgbClr val="C6DBC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  <p:grpSp>
          <p:nvGrpSpPr>
            <p:cNvPr id="152" name="Google Shape;152;p44"/>
            <p:cNvGrpSpPr/>
            <p:nvPr/>
          </p:nvGrpSpPr>
          <p:grpSpPr>
            <a:xfrm>
              <a:off x="12192000" y="4"/>
              <a:ext cx="12192000" cy="13766799"/>
              <a:chOff x="12192000" y="4"/>
              <a:chExt cx="12192000" cy="13766799"/>
            </a:xfrm>
          </p:grpSpPr>
          <p:sp>
            <p:nvSpPr>
              <p:cNvPr id="153" name="Google Shape;153;p44"/>
              <p:cNvSpPr/>
              <p:nvPr/>
            </p:nvSpPr>
            <p:spPr>
              <a:xfrm rot="10800000">
                <a:off x="12192000" y="13374918"/>
                <a:ext cx="12192000" cy="39188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154" name="Google Shape;154;p44"/>
              <p:cNvSpPr/>
              <p:nvPr/>
            </p:nvSpPr>
            <p:spPr>
              <a:xfrm rot="5400000">
                <a:off x="17330056" y="6662063"/>
                <a:ext cx="13716000" cy="39188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  <p:sp>
            <p:nvSpPr>
              <p:cNvPr id="155" name="Google Shape;155;p44"/>
              <p:cNvSpPr/>
              <p:nvPr/>
            </p:nvSpPr>
            <p:spPr>
              <a:xfrm rot="10800000">
                <a:off x="12192000" y="4"/>
                <a:ext cx="12192000" cy="391885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75"/>
                  <a:buFont typeface="Arial"/>
                  <a:buNone/>
                </a:pPr>
                <a:endParaRPr sz="675" b="0" i="0" u="none" strike="noStrike" cap="none">
                  <a:solidFill>
                    <a:schemeClr val="lt1"/>
                  </a:solidFill>
                  <a:latin typeface="Corbel"/>
                  <a:ea typeface="Corbel"/>
                  <a:cs typeface="Corbel"/>
                  <a:sym typeface="Corbel"/>
                </a:endParaRPr>
              </a:p>
            </p:txBody>
          </p:sp>
        </p:grpSp>
      </p:grpSp>
      <p:sp>
        <p:nvSpPr>
          <p:cNvPr id="156" name="Google Shape;156;p44"/>
          <p:cNvSpPr>
            <a:spLocks noGrp="1"/>
          </p:cNvSpPr>
          <p:nvPr>
            <p:ph type="pic" idx="2"/>
          </p:nvPr>
        </p:nvSpPr>
        <p:spPr>
          <a:xfrm>
            <a:off x="1688736" y="1687367"/>
            <a:ext cx="11869781" cy="9420342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67398" y="4876799"/>
            <a:ext cx="8321040" cy="731520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087502" y="4876799"/>
            <a:ext cx="8321040" cy="731520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dirty="0"/>
              <a:t>10/20/2023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049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4" r:id="rId3"/>
    <p:sldLayoutId id="2147483656" r:id="rId4"/>
    <p:sldLayoutId id="2147483662" r:id="rId5"/>
    <p:sldLayoutId id="2147483663" r:id="rId6"/>
    <p:sldLayoutId id="2147483664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jpeg"/><Relationship Id="rId7" Type="http://schemas.openxmlformats.org/officeDocument/2006/relationships/image" Target="../media/image16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olowogbonsamuel@gmail.com" TargetMode="External"/><Relationship Id="rId2" Type="http://schemas.openxmlformats.org/officeDocument/2006/relationships/hyperlink" Target="http://www.csaempowerment.com/" TargetMode="Externa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ofadriclimate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13" Type="http://schemas.openxmlformats.org/officeDocument/2006/relationships/diagramLayout" Target="../diagrams/layout2.xml"/><Relationship Id="rId3" Type="http://schemas.openxmlformats.org/officeDocument/2006/relationships/image" Target="../media/image5.png"/><Relationship Id="rId7" Type="http://schemas.openxmlformats.org/officeDocument/2006/relationships/diagramData" Target="../diagrams/data1.xml"/><Relationship Id="rId12" Type="http://schemas.openxmlformats.org/officeDocument/2006/relationships/diagramData" Target="../diagrams/data2.xml"/><Relationship Id="rId2" Type="http://schemas.openxmlformats.org/officeDocument/2006/relationships/notesSlide" Target="../notesSlides/notesSlide4.xml"/><Relationship Id="rId16" Type="http://schemas.microsoft.com/office/2007/relationships/diagramDrawing" Target="../diagrams/drawing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11" Type="http://schemas.microsoft.com/office/2007/relationships/diagramDrawing" Target="../diagrams/drawing1.xml"/><Relationship Id="rId5" Type="http://schemas.openxmlformats.org/officeDocument/2006/relationships/image" Target="../media/image7.png"/><Relationship Id="rId15" Type="http://schemas.openxmlformats.org/officeDocument/2006/relationships/diagramColors" Target="../diagrams/colors2.xml"/><Relationship Id="rId10" Type="http://schemas.openxmlformats.org/officeDocument/2006/relationships/diagramColors" Target="../diagrams/colors1.xml"/><Relationship Id="rId4" Type="http://schemas.openxmlformats.org/officeDocument/2006/relationships/image" Target="../media/image6.png"/><Relationship Id="rId9" Type="http://schemas.openxmlformats.org/officeDocument/2006/relationships/diagramQuickStyle" Target="../diagrams/quickStyle1.xml"/><Relationship Id="rId1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13" Type="http://schemas.openxmlformats.org/officeDocument/2006/relationships/diagramLayout" Target="../diagrams/layout4.xml"/><Relationship Id="rId3" Type="http://schemas.openxmlformats.org/officeDocument/2006/relationships/image" Target="../media/image5.png"/><Relationship Id="rId7" Type="http://schemas.openxmlformats.org/officeDocument/2006/relationships/diagramData" Target="../diagrams/data3.xml"/><Relationship Id="rId12" Type="http://schemas.openxmlformats.org/officeDocument/2006/relationships/diagramData" Target="../diagrams/data4.xml"/><Relationship Id="rId2" Type="http://schemas.openxmlformats.org/officeDocument/2006/relationships/notesSlide" Target="../notesSlides/notesSlide5.xml"/><Relationship Id="rId16" Type="http://schemas.microsoft.com/office/2007/relationships/diagramDrawing" Target="../diagrams/drawing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11" Type="http://schemas.microsoft.com/office/2007/relationships/diagramDrawing" Target="../diagrams/drawing3.xml"/><Relationship Id="rId5" Type="http://schemas.openxmlformats.org/officeDocument/2006/relationships/image" Target="../media/image7.png"/><Relationship Id="rId15" Type="http://schemas.openxmlformats.org/officeDocument/2006/relationships/diagramColors" Target="../diagrams/colors4.xml"/><Relationship Id="rId10" Type="http://schemas.openxmlformats.org/officeDocument/2006/relationships/diagramColors" Target="../diagrams/colors3.xml"/><Relationship Id="rId4" Type="http://schemas.openxmlformats.org/officeDocument/2006/relationships/image" Target="../media/image6.png"/><Relationship Id="rId9" Type="http://schemas.openxmlformats.org/officeDocument/2006/relationships/diagramQuickStyle" Target="../diagrams/quickStyle3.xml"/><Relationship Id="rId1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image" Target="../media/image5.png"/><Relationship Id="rId7" Type="http://schemas.openxmlformats.org/officeDocument/2006/relationships/diagramData" Target="../diagrams/data5.xml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11" Type="http://schemas.microsoft.com/office/2007/relationships/diagramDrawing" Target="../diagrams/drawing5.xml"/><Relationship Id="rId5" Type="http://schemas.openxmlformats.org/officeDocument/2006/relationships/image" Target="../media/image7.png"/><Relationship Id="rId10" Type="http://schemas.openxmlformats.org/officeDocument/2006/relationships/diagramColors" Target="../diagrams/colors5.xml"/><Relationship Id="rId4" Type="http://schemas.openxmlformats.org/officeDocument/2006/relationships/image" Target="../media/image6.png"/><Relationship Id="rId9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7"/>
          <p:cNvSpPr txBox="1"/>
          <p:nvPr/>
        </p:nvSpPr>
        <p:spPr>
          <a:xfrm>
            <a:off x="0" y="10944225"/>
            <a:ext cx="24384000" cy="2771774"/>
          </a:xfrm>
          <a:prstGeom prst="rect">
            <a:avLst/>
          </a:prstGeom>
          <a:solidFill>
            <a:srgbClr val="98C494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lnSpc>
                <a:spcPct val="150000"/>
              </a:lnSpc>
              <a:buSzPts val="3200"/>
            </a:pPr>
            <a:r>
              <a:rPr lang="en-US" sz="4400" b="1" dirty="0"/>
              <a:t>SOFADRICLIMATE app: </a:t>
            </a:r>
            <a:r>
              <a:rPr lang="en-US" sz="4400" dirty="0"/>
              <a:t>Smart Climate Solution for Nigerian Crop Farmers</a:t>
            </a:r>
          </a:p>
          <a:p>
            <a:pPr algn="ctr">
              <a:lnSpc>
                <a:spcPct val="150000"/>
              </a:lnSpc>
              <a:buSzPts val="3200"/>
            </a:pPr>
            <a:r>
              <a:rPr lang="en-US" sz="4400" dirty="0"/>
              <a:t>Centre for Sustainable Agricultural Empowerment, Nigeria</a:t>
            </a:r>
          </a:p>
          <a:p>
            <a:pPr algn="ctr">
              <a:lnSpc>
                <a:spcPct val="150000"/>
              </a:lnSpc>
              <a:buSzPts val="3200"/>
            </a:pPr>
            <a:r>
              <a:rPr lang="en-US" sz="4400"/>
              <a:t>Toyin Samuel Olowogbon</a:t>
            </a:r>
            <a:endParaRPr lang="en-US" sz="4400" dirty="0"/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D4EE06EE-4F5F-4CD9-A509-FA7E08BE2959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t="24900" b="24900"/>
          <a:stretch>
            <a:fillRect/>
          </a:stretch>
        </p:blipFill>
        <p:spPr>
          <a:xfrm>
            <a:off x="0" y="0"/>
            <a:ext cx="24384000" cy="10455965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38BA6541-02CC-4FF3-8ADA-ACFDE056F4C7}"/>
              </a:ext>
            </a:extLst>
          </p:cNvPr>
          <p:cNvPicPr>
            <a:picLocks noGrp="1"/>
          </p:cNvPicPr>
          <p:nvPr>
            <p:ph type="pic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57" b="5357"/>
          <a:stretch>
            <a:fillRect/>
          </a:stretch>
        </p:blipFill>
        <p:spPr bwMode="auto">
          <a:xfrm>
            <a:off x="1570813" y="2971800"/>
            <a:ext cx="4029887" cy="3886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Usaid logo hi-res stock photography and images - Alamy">
            <a:extLst>
              <a:ext uri="{FF2B5EF4-FFF2-40B4-BE49-F238E27FC236}">
                <a16:creationId xmlns:a16="http://schemas.microsoft.com/office/drawing/2014/main" id="{9C47ABBD-7925-44D6-B06D-FCCA5DC75194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175"/>
          <a:stretch/>
        </p:blipFill>
        <p:spPr bwMode="auto">
          <a:xfrm>
            <a:off x="7729537" y="3438842"/>
            <a:ext cx="3600450" cy="296195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 descr="Abdul Latif Jameel Poverty Action Lab - Wikipedia">
            <a:extLst>
              <a:ext uri="{FF2B5EF4-FFF2-40B4-BE49-F238E27FC236}">
                <a16:creationId xmlns:a16="http://schemas.microsoft.com/office/drawing/2014/main" id="{C023B653-582E-41B9-B443-20077DA5F5C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5500" y="3962399"/>
            <a:ext cx="4762500" cy="2445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Logo Green Talents">
            <a:extLst>
              <a:ext uri="{FF2B5EF4-FFF2-40B4-BE49-F238E27FC236}">
                <a16:creationId xmlns:a16="http://schemas.microsoft.com/office/drawing/2014/main" id="{778E794A-77DD-4182-AA60-9E0DE9469FF0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2925" y="7281864"/>
            <a:ext cx="3600450" cy="388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Logo des BMBF">
            <a:extLst>
              <a:ext uri="{FF2B5EF4-FFF2-40B4-BE49-F238E27FC236}">
                <a16:creationId xmlns:a16="http://schemas.microsoft.com/office/drawing/2014/main" id="{6078CCAB-991C-4C0F-8A66-B49F4F714412}"/>
              </a:ext>
            </a:extLst>
          </p:cNvPr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/>
          <a:stretch/>
        </p:blipFill>
        <p:spPr bwMode="auto">
          <a:xfrm>
            <a:off x="19700081" y="7529195"/>
            <a:ext cx="3600450" cy="276479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Picture 8" descr="SCALE logo">
            <a:extLst>
              <a:ext uri="{FF2B5EF4-FFF2-40B4-BE49-F238E27FC236}">
                <a16:creationId xmlns:a16="http://schemas.microsoft.com/office/drawing/2014/main" id="{8FE25EEB-2B90-4C93-B891-9F6A3A9B4E56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5500" y="7705725"/>
            <a:ext cx="5019675" cy="3095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364;p10">
            <a:extLst>
              <a:ext uri="{FF2B5EF4-FFF2-40B4-BE49-F238E27FC236}">
                <a16:creationId xmlns:a16="http://schemas.microsoft.com/office/drawing/2014/main" id="{DD4D4118-0D65-48FD-8DC1-E68D6F79C781}"/>
              </a:ext>
            </a:extLst>
          </p:cNvPr>
          <p:cNvSpPr txBox="1"/>
          <p:nvPr/>
        </p:nvSpPr>
        <p:spPr>
          <a:xfrm>
            <a:off x="3931856" y="640319"/>
            <a:ext cx="8260144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3600" b="1" dirty="0">
                <a:solidFill>
                  <a:schemeClr val="bg2"/>
                </a:solidFill>
                <a:latin typeface="Corbel"/>
                <a:sym typeface="Corbel"/>
              </a:rPr>
              <a:t>                     </a:t>
            </a:r>
            <a:r>
              <a:rPr lang="en-US" sz="4800" b="1" dirty="0">
                <a:solidFill>
                  <a:schemeClr val="bg2"/>
                </a:solidFill>
                <a:latin typeface="Corbel"/>
                <a:sym typeface="Corbel"/>
              </a:rPr>
              <a:t> Our Partners</a:t>
            </a:r>
            <a:endParaRPr sz="4800" b="0" i="0" u="none" strike="noStrike" cap="none" dirty="0">
              <a:solidFill>
                <a:schemeClr val="bg2"/>
              </a:solidFill>
              <a:sym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A8F53A-EC72-4CCC-A7EC-FBC78803717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3469" y="7896225"/>
            <a:ext cx="6238875" cy="38862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B937215-6DE8-4A06-8142-A9AE819D236D}"/>
              </a:ext>
            </a:extLst>
          </p:cNvPr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3112" y="1286609"/>
            <a:ext cx="5057775" cy="2356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9BC952-6B16-43D4-9DBE-F664CFDA567D}"/>
              </a:ext>
            </a:extLst>
          </p:cNvPr>
          <p:cNvPicPr/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54787" y="3422014"/>
            <a:ext cx="3190875" cy="24453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80466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EA1CDF0-F5A7-49B3-98CD-59E7B6B3FEE8}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0" y="171450"/>
            <a:ext cx="23974425" cy="13373100"/>
          </a:xfrm>
        </p:spPr>
      </p:sp>
      <p:sp>
        <p:nvSpPr>
          <p:cNvPr id="3" name="Google Shape;364;p10">
            <a:extLst>
              <a:ext uri="{FF2B5EF4-FFF2-40B4-BE49-F238E27FC236}">
                <a16:creationId xmlns:a16="http://schemas.microsoft.com/office/drawing/2014/main" id="{3EE7EEAC-0BCE-429F-A18A-A1F80C16DA6A}"/>
              </a:ext>
            </a:extLst>
          </p:cNvPr>
          <p:cNvSpPr txBox="1"/>
          <p:nvPr/>
        </p:nvSpPr>
        <p:spPr>
          <a:xfrm>
            <a:off x="2857499" y="2728765"/>
            <a:ext cx="18173701" cy="7478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3600" b="1" dirty="0">
                <a:solidFill>
                  <a:schemeClr val="bg2"/>
                </a:solidFill>
                <a:latin typeface="Corbel"/>
                <a:sym typeface="Corbel"/>
              </a:rPr>
              <a:t>                     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lang="en-US" sz="3600" b="1" dirty="0">
              <a:solidFill>
                <a:schemeClr val="bg2"/>
              </a:solidFill>
              <a:latin typeface="Corbel"/>
              <a:sym typeface="Corbe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lang="en-US" sz="3600" b="1" dirty="0">
              <a:solidFill>
                <a:schemeClr val="bg2"/>
              </a:solidFill>
              <a:latin typeface="Corbel"/>
              <a:sym typeface="Corbe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3600" b="1" dirty="0">
                <a:solidFill>
                  <a:schemeClr val="bg2"/>
                </a:solidFill>
                <a:latin typeface="Corbel"/>
                <a:sym typeface="Corbel"/>
              </a:rPr>
              <a:t> </a:t>
            </a:r>
            <a:r>
              <a:rPr lang="en-US" sz="6000" b="1" dirty="0">
                <a:solidFill>
                  <a:srgbClr val="0070C0"/>
                </a:solidFill>
                <a:latin typeface="Corbel"/>
                <a:sym typeface="Corbel"/>
              </a:rPr>
              <a:t>Let’s do it together!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lang="en-US" sz="6000" b="1" i="0" u="none" strike="noStrike" cap="none" dirty="0">
              <a:solidFill>
                <a:srgbClr val="0070C0"/>
              </a:solidFill>
              <a:latin typeface="Corbel"/>
              <a:sym typeface="Corbel"/>
            </a:endParaRPr>
          </a:p>
          <a:p>
            <a:pPr algn="ctr"/>
            <a:r>
              <a:rPr lang="en-US" b="1" dirty="0"/>
              <a:t>   </a:t>
            </a:r>
            <a:r>
              <a:rPr lang="en-US" sz="3200" b="1" dirty="0"/>
              <a:t>Toyin Samuel </a:t>
            </a:r>
            <a:r>
              <a:rPr lang="en-US" sz="3200" b="1" dirty="0" err="1"/>
              <a:t>Olowogbon</a:t>
            </a:r>
            <a:r>
              <a:rPr lang="en-US" sz="3200" b="1" dirty="0"/>
              <a:t>, PhD</a:t>
            </a:r>
            <a:endParaRPr lang="en-US" sz="3200" dirty="0"/>
          </a:p>
          <a:p>
            <a:pPr algn="ctr"/>
            <a:r>
              <a:rPr lang="en-US" sz="3200" dirty="0"/>
              <a:t>Agricultural Economist</a:t>
            </a:r>
          </a:p>
          <a:p>
            <a:pPr algn="ctr"/>
            <a:r>
              <a:rPr lang="en-US" sz="3200" dirty="0"/>
              <a:t>Centre for Sustainable Agricultural Empowerment (CSAE), Nigeria.</a:t>
            </a:r>
          </a:p>
          <a:p>
            <a:pPr algn="ctr"/>
            <a:r>
              <a:rPr lang="en-US" sz="3200" b="1" dirty="0"/>
              <a:t>Website</a:t>
            </a:r>
            <a:r>
              <a:rPr lang="en-US" sz="3200" dirty="0"/>
              <a:t>: </a:t>
            </a:r>
            <a:r>
              <a:rPr lang="en-US" sz="3200" u="sng" dirty="0">
                <a:hlinkClick r:id="rId2"/>
              </a:rPr>
              <a:t>www.csaempowerment.com</a:t>
            </a:r>
            <a:endParaRPr lang="en-US" sz="3200" dirty="0"/>
          </a:p>
          <a:p>
            <a:pPr algn="ctr"/>
            <a:r>
              <a:rPr lang="en-US" sz="3200" b="1" dirty="0"/>
              <a:t>Mobile</a:t>
            </a:r>
            <a:r>
              <a:rPr lang="en-US" sz="3200" dirty="0"/>
              <a:t>: +2348063116647: email: </a:t>
            </a:r>
            <a:r>
              <a:rPr lang="en-US" sz="3200" u="sng" dirty="0">
                <a:hlinkClick r:id="rId3"/>
              </a:rPr>
              <a:t>olowogbonsamuel@gmail.com</a:t>
            </a:r>
            <a:r>
              <a:rPr lang="en-US" sz="3200" u="sng" dirty="0"/>
              <a:t>/solowogbon@sofadriclimate.com</a:t>
            </a:r>
            <a:endParaRPr lang="en-US" sz="3200" dirty="0"/>
          </a:p>
          <a:p>
            <a:pPr algn="ctr"/>
            <a:endParaRPr lang="en-US" sz="320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6000" b="1" i="0" u="none" strike="noStrike" cap="none" dirty="0">
              <a:solidFill>
                <a:srgbClr val="0070C0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460497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4" descr="C:\Users\AWONIYI\Documents\IMG_20200913_220833_356.JPG">
            <a:extLst>
              <a:ext uri="{FF2B5EF4-FFF2-40B4-BE49-F238E27FC236}">
                <a16:creationId xmlns:a16="http://schemas.microsoft.com/office/drawing/2014/main" id="{F4415F5C-1CFD-4FAB-8839-7F9977C4CF40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9" y="2057400"/>
            <a:ext cx="13744575" cy="7019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75512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1C8853D-E37A-42DC-BDB9-89DC840F4EDB}"/>
              </a:ext>
            </a:extLst>
          </p:cNvPr>
          <p:cNvSpPr/>
          <p:nvPr/>
        </p:nvSpPr>
        <p:spPr>
          <a:xfrm>
            <a:off x="2076449" y="5631293"/>
            <a:ext cx="20869275" cy="1826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5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AI Systems for Climate Change Predictions and Resilience: Lessons from the SOFADRICLIMATE app in Nigeria</a:t>
            </a:r>
            <a:endParaRPr lang="en-US" sz="5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0173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8"/>
          <p:cNvSpPr/>
          <p:nvPr/>
        </p:nvSpPr>
        <p:spPr>
          <a:xfrm rot="5400000">
            <a:off x="12949640" y="1443692"/>
            <a:ext cx="10825197" cy="1085083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339" name="Google Shape;339;p8"/>
          <p:cNvSpPr txBox="1"/>
          <p:nvPr/>
        </p:nvSpPr>
        <p:spPr>
          <a:xfrm>
            <a:off x="13069235" y="3322834"/>
            <a:ext cx="10718422" cy="9564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/>
            <a:endParaRPr lang="en-GB" sz="3600" dirty="0">
              <a:solidFill>
                <a:srgbClr val="00B0F0"/>
              </a:solidFill>
            </a:endParaRPr>
          </a:p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en-US" sz="3400" b="1" dirty="0">
                <a:solidFill>
                  <a:schemeClr val="tx1"/>
                </a:solidFill>
              </a:rPr>
              <a:t>Climate change is a risk multiplier for hunger and poverty globally.</a:t>
            </a:r>
          </a:p>
          <a:p>
            <a:pPr algn="just"/>
            <a:endParaRPr lang="en-GB" sz="3400" b="1" dirty="0">
              <a:solidFill>
                <a:schemeClr val="tx1"/>
              </a:solidFill>
            </a:endParaRPr>
          </a:p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en-GB" sz="3400" b="1" dirty="0">
                <a:solidFill>
                  <a:schemeClr val="tx1"/>
                </a:solidFill>
              </a:rPr>
              <a:t>About 121 million crop farmers in Nigeria do not have access to reliable climate information  and affordable micro-insurance to hedge climate risks.</a:t>
            </a:r>
          </a:p>
          <a:p>
            <a:pPr algn="just"/>
            <a:endParaRPr lang="en-GB" sz="3400" b="1" dirty="0">
              <a:solidFill>
                <a:schemeClr val="tx1"/>
              </a:solidFill>
            </a:endParaRPr>
          </a:p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en-GB" sz="3400" b="1" dirty="0">
                <a:solidFill>
                  <a:schemeClr val="tx1"/>
                </a:solidFill>
              </a:rPr>
              <a:t>About 85% of Nigerian crop farmers practice rain-fed agriculture.</a:t>
            </a:r>
          </a:p>
          <a:p>
            <a:pPr marL="457200" indent="-457200" algn="just">
              <a:buFont typeface="Wingdings" panose="05000000000000000000" pitchFamily="2" charset="2"/>
              <a:buChar char="v"/>
            </a:pPr>
            <a:endParaRPr lang="en-GB" sz="3400" b="1" dirty="0">
              <a:solidFill>
                <a:schemeClr val="tx1"/>
              </a:solidFill>
            </a:endParaRPr>
          </a:p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en-GB" sz="3400" b="1" dirty="0">
                <a:solidFill>
                  <a:schemeClr val="tx1"/>
                </a:solidFill>
              </a:rPr>
              <a:t>An average of </a:t>
            </a:r>
            <a:r>
              <a:rPr lang="en-GB" sz="3400" b="1" strike="sngStrike" dirty="0">
                <a:solidFill>
                  <a:schemeClr val="tx1"/>
                </a:solidFill>
              </a:rPr>
              <a:t>N</a:t>
            </a:r>
            <a:r>
              <a:rPr lang="fr-FR" sz="3400" b="1" dirty="0">
                <a:solidFill>
                  <a:schemeClr val="tx1"/>
                </a:solidFill>
              </a:rPr>
              <a:t>233,000 is lost per maize farmer annually  due to erratic rainfall.</a:t>
            </a:r>
            <a:endParaRPr lang="en-GB" sz="3400" b="1" dirty="0">
              <a:solidFill>
                <a:schemeClr val="tx1"/>
              </a:solidFill>
            </a:endParaRPr>
          </a:p>
          <a:p>
            <a:pPr marL="457200" indent="-457200" algn="just">
              <a:buFont typeface="Wingdings" panose="05000000000000000000" pitchFamily="2" charset="2"/>
              <a:buChar char="v"/>
            </a:pPr>
            <a:endParaRPr lang="en-GB" sz="3400" b="1" dirty="0">
              <a:solidFill>
                <a:schemeClr val="tx1"/>
              </a:solidFill>
            </a:endParaRPr>
          </a:p>
          <a:p>
            <a:pPr algn="just"/>
            <a:endParaRPr lang="en-GB" sz="1600" dirty="0"/>
          </a:p>
          <a:p>
            <a:pPr algn="just"/>
            <a:endParaRPr lang="en-GB" sz="1600" dirty="0"/>
          </a:p>
          <a:p>
            <a:pPr marL="0" indent="0" algn="just">
              <a:buNone/>
            </a:pPr>
            <a:endParaRPr lang="en-GB" sz="1600" dirty="0"/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8"/>
          <p:cNvSpPr txBox="1"/>
          <p:nvPr/>
        </p:nvSpPr>
        <p:spPr>
          <a:xfrm>
            <a:off x="12936822" y="1974194"/>
            <a:ext cx="102078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4800" b="1" i="0" u="none" strike="noStrike" cap="none" dirty="0">
                <a:solidFill>
                  <a:schemeClr val="accent5"/>
                </a:solidFill>
                <a:latin typeface="Corbel"/>
                <a:ea typeface="Corbel"/>
                <a:cs typeface="Corbel"/>
                <a:sym typeface="Corbel"/>
              </a:rPr>
              <a:t>The Problem</a:t>
            </a:r>
            <a:endParaRPr sz="4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8"/>
          <p:cNvSpPr txBox="1"/>
          <p:nvPr/>
        </p:nvSpPr>
        <p:spPr>
          <a:xfrm>
            <a:off x="1163127" y="11572876"/>
            <a:ext cx="11263072" cy="1314450"/>
          </a:xfrm>
          <a:prstGeom prst="rect">
            <a:avLst/>
          </a:prstGeom>
          <a:solidFill>
            <a:srgbClr val="98C494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lang="en-US" sz="3200" b="1" dirty="0">
              <a:solidFill>
                <a:srgbClr val="0C0C0C"/>
              </a:solidFill>
              <a:latin typeface="Corbel"/>
              <a:sym typeface="Corbe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dirty="0">
                <a:solidFill>
                  <a:srgbClr val="0C0C0C"/>
                </a:solidFill>
                <a:latin typeface="Corbel"/>
                <a:sym typeface="Corbel"/>
              </a:rPr>
              <a:t>Maize farm affected by erratic rainfall pattern in Ekiti State, Nigeria. Photo Credit: SOFADRICLIMATE Team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dirty="0">
                <a:solidFill>
                  <a:srgbClr val="0C0C0C"/>
                </a:solidFill>
                <a:latin typeface="Corbel"/>
                <a:sym typeface="Corbel"/>
              </a:rPr>
              <a:t> 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7971934B-CAA5-46E9-9439-A04D2074D3C6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t="26166" b="26166"/>
          <a:stretch>
            <a:fillRect/>
          </a:stretch>
        </p:blipFill>
        <p:spPr>
          <a:xfrm>
            <a:off x="1163126" y="1456512"/>
            <a:ext cx="11263073" cy="10116364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1711A2-1BA2-4E3C-A4B2-F5BEC8AB3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4" y="1249679"/>
            <a:ext cx="24012526" cy="11866245"/>
          </a:xfrm>
          <a:prstGeom prst="rect">
            <a:avLst/>
          </a:prstGeom>
        </p:spPr>
      </p:pic>
      <p:sp>
        <p:nvSpPr>
          <p:cNvPr id="5" name="Google Shape;363;p10">
            <a:extLst>
              <a:ext uri="{FF2B5EF4-FFF2-40B4-BE49-F238E27FC236}">
                <a16:creationId xmlns:a16="http://schemas.microsoft.com/office/drawing/2014/main" id="{50574B8D-2A9B-469C-9401-C31B591AC12B}"/>
              </a:ext>
            </a:extLst>
          </p:cNvPr>
          <p:cNvSpPr txBox="1"/>
          <p:nvPr/>
        </p:nvSpPr>
        <p:spPr>
          <a:xfrm>
            <a:off x="1113812" y="234057"/>
            <a:ext cx="16431238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1" i="0" u="none" strike="noStrike" cap="none" dirty="0">
                <a:solidFill>
                  <a:schemeClr val="accent5"/>
                </a:solidFill>
                <a:latin typeface="Corbel"/>
                <a:ea typeface="Arial"/>
                <a:cs typeface="Arial"/>
                <a:sym typeface="Corbel"/>
              </a:rPr>
              <a:t>                Our take off efforts with farmers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125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0"/>
          <p:cNvSpPr txBox="1"/>
          <p:nvPr/>
        </p:nvSpPr>
        <p:spPr>
          <a:xfrm>
            <a:off x="685187" y="3516870"/>
            <a:ext cx="11141803" cy="6965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indent="-571500" algn="just">
              <a:spcBef>
                <a:spcPct val="0"/>
              </a:spcBef>
              <a:buFont typeface="Wingdings" panose="05000000000000000000" pitchFamily="2" charset="2"/>
              <a:buChar char="v"/>
            </a:pPr>
            <a:r>
              <a:rPr lang="en-US" sz="4000" b="1" dirty="0"/>
              <a:t>SOFADRICLIMATE is a web-based app bundles data driven, user friendly climate information and weather index micro-insurance to help maize farmers build resilience to climate risks in Nigeria.</a:t>
            </a:r>
            <a:endParaRPr lang="en-US" sz="4000" b="1" dirty="0">
              <a:solidFill>
                <a:srgbClr val="00B050"/>
              </a:solidFill>
            </a:endParaRPr>
          </a:p>
          <a:p>
            <a:pPr marL="457200" indent="-457200" algn="just">
              <a:spcBef>
                <a:spcPct val="0"/>
              </a:spcBef>
              <a:buFont typeface="Wingdings" panose="05000000000000000000" pitchFamily="2" charset="2"/>
              <a:buChar char="v"/>
            </a:pPr>
            <a:endParaRPr lang="en-US" sz="3200" b="1" dirty="0">
              <a:solidFill>
                <a:schemeClr val="tx1"/>
              </a:solidFill>
            </a:endParaRPr>
          </a:p>
        </p:txBody>
      </p:sp>
      <p:sp>
        <p:nvSpPr>
          <p:cNvPr id="363" name="Google Shape;363;p10"/>
          <p:cNvSpPr txBox="1"/>
          <p:nvPr/>
        </p:nvSpPr>
        <p:spPr>
          <a:xfrm>
            <a:off x="685187" y="2501248"/>
            <a:ext cx="10207800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>
              <a:buSzPts val="6000"/>
            </a:pPr>
            <a:r>
              <a:rPr lang="en-US" sz="6000" b="1" dirty="0">
                <a:solidFill>
                  <a:schemeClr val="accent5"/>
                </a:solidFill>
                <a:latin typeface="Corbel"/>
                <a:sym typeface="Corbel"/>
              </a:rPr>
              <a:t>The Solution </a:t>
            </a:r>
            <a:r>
              <a:rPr lang="en-US" sz="3200" b="1" dirty="0">
                <a:solidFill>
                  <a:srgbClr val="00B050"/>
                </a:solidFill>
              </a:rPr>
              <a:t>(</a:t>
            </a:r>
            <a:r>
              <a:rPr lang="en-US" sz="3200" b="1" dirty="0">
                <a:solidFill>
                  <a:srgbClr val="00B050"/>
                </a:solidFill>
                <a:hlinkClick r:id="rId3"/>
              </a:rPr>
              <a:t>www.sofadriclimate.com</a:t>
            </a:r>
            <a:r>
              <a:rPr lang="en-US" sz="3200" b="1" dirty="0">
                <a:solidFill>
                  <a:srgbClr val="00B050"/>
                </a:solidFill>
              </a:rPr>
              <a:t>)</a:t>
            </a: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343;p8">
            <a:extLst>
              <a:ext uri="{FF2B5EF4-FFF2-40B4-BE49-F238E27FC236}">
                <a16:creationId xmlns:a16="http://schemas.microsoft.com/office/drawing/2014/main" id="{73AF034D-9EFF-40AA-BB1F-531059A1A313}"/>
              </a:ext>
            </a:extLst>
          </p:cNvPr>
          <p:cNvSpPr txBox="1"/>
          <p:nvPr/>
        </p:nvSpPr>
        <p:spPr>
          <a:xfrm>
            <a:off x="10892986" y="11544300"/>
            <a:ext cx="13224313" cy="1501800"/>
          </a:xfrm>
          <a:prstGeom prst="rect">
            <a:avLst/>
          </a:prstGeom>
          <a:solidFill>
            <a:srgbClr val="98C494">
              <a:alpha val="68627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dirty="0">
                <a:solidFill>
                  <a:srgbClr val="0C0C0C"/>
                </a:solidFill>
                <a:latin typeface="Corbel"/>
                <a:sym typeface="Corbel"/>
              </a:rPr>
              <a:t>Screenshot of the SOFADRIC Web-based app 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dirty="0">
                <a:solidFill>
                  <a:srgbClr val="0C0C0C"/>
                </a:solidFill>
                <a:latin typeface="Corbel"/>
                <a:sym typeface="Corbel"/>
              </a:rPr>
              <a:t>Photo Credit: SOFADRIC Team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8D69EBDE-A1DE-485D-9BE0-87BDD06CBA6C}"/>
              </a:ext>
            </a:extLst>
          </p:cNvPr>
          <p:cNvPicPr>
            <a:picLocks noGrp="1" noChangeAspect="1"/>
          </p:cNvPicPr>
          <p:nvPr>
            <p:ph type="pic" idx="4"/>
          </p:nvPr>
        </p:nvPicPr>
        <p:blipFill>
          <a:blip r:embed="rId4"/>
          <a:srcRect t="9155" b="9155"/>
          <a:stretch>
            <a:fillRect/>
          </a:stretch>
        </p:blipFill>
        <p:spPr>
          <a:xfrm>
            <a:off x="11826990" y="669900"/>
            <a:ext cx="11547360" cy="10874400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16"/>
          <p:cNvSpPr/>
          <p:nvPr/>
        </p:nvSpPr>
        <p:spPr>
          <a:xfrm>
            <a:off x="-44400" y="0"/>
            <a:ext cx="2379869" cy="1371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499" name="Google Shape;499;p16" descr="A picture containing 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440056" y="10556271"/>
            <a:ext cx="558800" cy="800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16" descr="A picture containing icon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440056" y="8159210"/>
            <a:ext cx="571501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16" descr="A picture containing shape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440056" y="5673248"/>
            <a:ext cx="482600" cy="774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16" descr="A picture containing icon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4440056" y="3458887"/>
            <a:ext cx="1107264" cy="74930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" name="Picture Placeholder 17">
            <a:extLst>
              <a:ext uri="{FF2B5EF4-FFF2-40B4-BE49-F238E27FC236}">
                <a16:creationId xmlns:a16="http://schemas.microsoft.com/office/drawing/2014/main" id="{86E3DE3A-CA6F-4B42-9A59-D00CDF4FA4BB}"/>
              </a:ext>
            </a:extLst>
          </p:cNvPr>
          <p:cNvGraphicFramePr>
            <a:graphicFrameLocks noGrp="1"/>
          </p:cNvGraphicFramePr>
          <p:nvPr>
            <p:ph type="pic" idx="2"/>
            <p:extLst/>
          </p:nvPr>
        </p:nvGraphicFramePr>
        <p:xfrm>
          <a:off x="2335469" y="257174"/>
          <a:ext cx="12104586" cy="13458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21" name="Google Shape;364;p10">
            <a:extLst>
              <a:ext uri="{FF2B5EF4-FFF2-40B4-BE49-F238E27FC236}">
                <a16:creationId xmlns:a16="http://schemas.microsoft.com/office/drawing/2014/main" id="{D6582D83-96B8-4084-A91D-C2F852543E48}"/>
              </a:ext>
            </a:extLst>
          </p:cNvPr>
          <p:cNvSpPr txBox="1"/>
          <p:nvPr/>
        </p:nvSpPr>
        <p:spPr>
          <a:xfrm>
            <a:off x="7287176" y="448383"/>
            <a:ext cx="8260144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3600" b="1" dirty="0">
                <a:solidFill>
                  <a:schemeClr val="bg2"/>
                </a:solidFill>
                <a:latin typeface="Corbel"/>
                <a:sym typeface="Corbel"/>
              </a:rPr>
              <a:t>                      </a:t>
            </a:r>
            <a:r>
              <a:rPr lang="en-US" sz="6000" b="1" dirty="0">
                <a:solidFill>
                  <a:schemeClr val="bg2"/>
                </a:solidFill>
                <a:latin typeface="Corbel"/>
                <a:sym typeface="Corbel"/>
              </a:rPr>
              <a:t> Our approach</a:t>
            </a:r>
            <a:endParaRPr sz="6000" b="0" i="0" u="none" strike="noStrike" cap="none" dirty="0">
              <a:solidFill>
                <a:schemeClr val="bg2"/>
              </a:solidFill>
              <a:sym typeface="Arial"/>
            </a:endParaRPr>
          </a:p>
        </p:txBody>
      </p:sp>
      <p:graphicFrame>
        <p:nvGraphicFramePr>
          <p:cNvPr id="22" name="Diagram 21">
            <a:extLst>
              <a:ext uri="{FF2B5EF4-FFF2-40B4-BE49-F238E27FC236}">
                <a16:creationId xmlns:a16="http://schemas.microsoft.com/office/drawing/2014/main" id="{234146B0-85AC-4DC6-971D-1FDE547CB8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6189502"/>
              </p:ext>
            </p:extLst>
          </p:nvPr>
        </p:nvGraphicFramePr>
        <p:xfrm>
          <a:off x="2091303" y="1464005"/>
          <a:ext cx="21597372" cy="112232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17" name="Google Shape;489;p16">
            <a:extLst>
              <a:ext uri="{FF2B5EF4-FFF2-40B4-BE49-F238E27FC236}">
                <a16:creationId xmlns:a16="http://schemas.microsoft.com/office/drawing/2014/main" id="{6DB03BB0-F0EB-4148-975F-2882456758FC}"/>
              </a:ext>
            </a:extLst>
          </p:cNvPr>
          <p:cNvSpPr/>
          <p:nvPr/>
        </p:nvSpPr>
        <p:spPr>
          <a:xfrm>
            <a:off x="108000" y="152400"/>
            <a:ext cx="2379869" cy="1371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449321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16"/>
          <p:cNvSpPr/>
          <p:nvPr/>
        </p:nvSpPr>
        <p:spPr>
          <a:xfrm>
            <a:off x="-44400" y="0"/>
            <a:ext cx="2379869" cy="1371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499" name="Google Shape;499;p16" descr="A picture containing 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440056" y="10556271"/>
            <a:ext cx="558800" cy="800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16" descr="A picture containing icon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440056" y="8159210"/>
            <a:ext cx="571501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16" descr="A picture containing shape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440056" y="5673248"/>
            <a:ext cx="482600" cy="774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16" descr="A picture containing icon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4440056" y="3458887"/>
            <a:ext cx="1107264" cy="74930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" name="Picture Placeholder 17">
            <a:extLst>
              <a:ext uri="{FF2B5EF4-FFF2-40B4-BE49-F238E27FC236}">
                <a16:creationId xmlns:a16="http://schemas.microsoft.com/office/drawing/2014/main" id="{86E3DE3A-CA6F-4B42-9A59-D00CDF4FA4BB}"/>
              </a:ext>
            </a:extLst>
          </p:cNvPr>
          <p:cNvGraphicFramePr>
            <a:graphicFrameLocks noGrp="1"/>
          </p:cNvGraphicFramePr>
          <p:nvPr>
            <p:ph type="pic" idx="2"/>
            <p:extLst/>
          </p:nvPr>
        </p:nvGraphicFramePr>
        <p:xfrm>
          <a:off x="2335469" y="257174"/>
          <a:ext cx="12104586" cy="13458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21" name="Google Shape;364;p10">
            <a:extLst>
              <a:ext uri="{FF2B5EF4-FFF2-40B4-BE49-F238E27FC236}">
                <a16:creationId xmlns:a16="http://schemas.microsoft.com/office/drawing/2014/main" id="{D6582D83-96B8-4084-A91D-C2F852543E48}"/>
              </a:ext>
            </a:extLst>
          </p:cNvPr>
          <p:cNvSpPr txBox="1"/>
          <p:nvPr/>
        </p:nvSpPr>
        <p:spPr>
          <a:xfrm>
            <a:off x="7287175" y="448383"/>
            <a:ext cx="10572199" cy="892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3600" b="1" dirty="0">
                <a:solidFill>
                  <a:schemeClr val="bg2"/>
                </a:solidFill>
                <a:latin typeface="Corbel"/>
                <a:sym typeface="Corbel"/>
              </a:rPr>
              <a:t>                     </a:t>
            </a:r>
            <a:r>
              <a:rPr lang="en-US" sz="5200" b="1" dirty="0">
                <a:solidFill>
                  <a:schemeClr val="bg2"/>
                </a:solidFill>
                <a:latin typeface="Corbel"/>
                <a:sym typeface="Corbel"/>
              </a:rPr>
              <a:t>Lessons from the process</a:t>
            </a:r>
            <a:endParaRPr sz="6000" b="0" i="0" u="none" strike="noStrike" cap="none" dirty="0">
              <a:solidFill>
                <a:schemeClr val="bg2"/>
              </a:solidFill>
              <a:sym typeface="Arial"/>
            </a:endParaRPr>
          </a:p>
        </p:txBody>
      </p:sp>
      <p:graphicFrame>
        <p:nvGraphicFramePr>
          <p:cNvPr id="23" name="Diagram 22">
            <a:extLst>
              <a:ext uri="{FF2B5EF4-FFF2-40B4-BE49-F238E27FC236}">
                <a16:creationId xmlns:a16="http://schemas.microsoft.com/office/drawing/2014/main" id="{BF0516D9-BEE4-44B1-8806-1D6D4FA0B8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85062736"/>
              </p:ext>
            </p:extLst>
          </p:nvPr>
        </p:nvGraphicFramePr>
        <p:xfrm>
          <a:off x="2227469" y="1352908"/>
          <a:ext cx="22048531" cy="100034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17" name="Google Shape;489;p16">
            <a:extLst>
              <a:ext uri="{FF2B5EF4-FFF2-40B4-BE49-F238E27FC236}">
                <a16:creationId xmlns:a16="http://schemas.microsoft.com/office/drawing/2014/main" id="{6DB03BB0-F0EB-4148-975F-2882456758FC}"/>
              </a:ext>
            </a:extLst>
          </p:cNvPr>
          <p:cNvSpPr/>
          <p:nvPr/>
        </p:nvSpPr>
        <p:spPr>
          <a:xfrm>
            <a:off x="108000" y="152400"/>
            <a:ext cx="2379869" cy="1371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4171776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16"/>
          <p:cNvSpPr/>
          <p:nvPr/>
        </p:nvSpPr>
        <p:spPr>
          <a:xfrm>
            <a:off x="-44400" y="0"/>
            <a:ext cx="2379869" cy="1371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</a:pPr>
            <a:endParaRPr sz="675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493" name="Google Shape;493;p16"/>
          <p:cNvSpPr txBox="1"/>
          <p:nvPr/>
        </p:nvSpPr>
        <p:spPr>
          <a:xfrm>
            <a:off x="15547318" y="9402129"/>
            <a:ext cx="8455679" cy="2862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/>
            <a:r>
              <a:rPr lang="en-US" sz="3600" b="1" dirty="0"/>
              <a:t>Advance evidence to influence decision-makers, researchers and network service providers in developing support systems for this innovation.</a:t>
            </a:r>
          </a:p>
        </p:txBody>
      </p:sp>
      <p:sp>
        <p:nvSpPr>
          <p:cNvPr id="494" name="Google Shape;494;p16"/>
          <p:cNvSpPr txBox="1"/>
          <p:nvPr/>
        </p:nvSpPr>
        <p:spPr>
          <a:xfrm>
            <a:off x="15494294" y="8799165"/>
            <a:ext cx="5165431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600" b="1" i="0" u="none" strike="noStrike" cap="none" dirty="0">
                <a:solidFill>
                  <a:srgbClr val="0070C0"/>
                </a:solidFill>
                <a:latin typeface="Corbel"/>
                <a:ea typeface="Corbel"/>
                <a:cs typeface="Corbel"/>
                <a:sym typeface="Corbel"/>
              </a:rPr>
              <a:t>Build Support Systems</a:t>
            </a:r>
            <a:endParaRPr sz="3600" b="1" i="0" u="none" strike="noStrike" cap="none" dirty="0">
              <a:solidFill>
                <a:srgbClr val="0070C0"/>
              </a:solidFill>
              <a:sym typeface="Arial"/>
            </a:endParaRPr>
          </a:p>
        </p:txBody>
      </p:sp>
      <p:sp>
        <p:nvSpPr>
          <p:cNvPr id="497" name="Google Shape;497;p16"/>
          <p:cNvSpPr txBox="1"/>
          <p:nvPr/>
        </p:nvSpPr>
        <p:spPr>
          <a:xfrm>
            <a:off x="15220201" y="2951451"/>
            <a:ext cx="8455680" cy="5847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en-US" sz="3600" b="1" dirty="0"/>
              <a:t>Embedding awareness and training on SOFADRICLIMATE app</a:t>
            </a:r>
          </a:p>
          <a:p>
            <a:pPr marL="457200" indent="-457200" algn="just">
              <a:buFont typeface="Wingdings" panose="05000000000000000000" pitchFamily="2" charset="2"/>
              <a:buChar char="v"/>
            </a:pPr>
            <a:endParaRPr lang="en-US" sz="3600" b="1" dirty="0"/>
          </a:p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en-US" sz="3600" b="1" dirty="0"/>
              <a:t>Integrating monthly SMS reminders</a:t>
            </a:r>
          </a:p>
          <a:p>
            <a:pPr marL="457200" indent="-457200" algn="just">
              <a:buFont typeface="Wingdings" panose="05000000000000000000" pitchFamily="2" charset="2"/>
              <a:buChar char="v"/>
            </a:pPr>
            <a:endParaRPr lang="en-US" sz="3600" b="1" dirty="0"/>
          </a:p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en-US" sz="3600" b="1" dirty="0"/>
              <a:t>Integrating a token annual subscription to onboard intentional farmers</a:t>
            </a:r>
          </a:p>
          <a:p>
            <a:pPr marL="457200" indent="-457200" algn="just">
              <a:buFont typeface="Wingdings" panose="05000000000000000000" pitchFamily="2" charset="2"/>
              <a:buChar char="v"/>
            </a:pPr>
            <a:endParaRPr lang="en-US" sz="3600" b="1" dirty="0"/>
          </a:p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en-US" sz="3600" b="1" dirty="0"/>
              <a:t>Integrating flood warning reports</a:t>
            </a:r>
          </a:p>
          <a:p>
            <a:r>
              <a:rPr lang="en-US" dirty="0"/>
              <a:t> </a:t>
            </a:r>
          </a:p>
        </p:txBody>
      </p:sp>
      <p:sp>
        <p:nvSpPr>
          <p:cNvPr id="498" name="Google Shape;498;p16"/>
          <p:cNvSpPr txBox="1"/>
          <p:nvPr/>
        </p:nvSpPr>
        <p:spPr>
          <a:xfrm>
            <a:off x="15673276" y="2198805"/>
            <a:ext cx="4297262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600" b="1" dirty="0">
                <a:solidFill>
                  <a:srgbClr val="FF0000"/>
                </a:solidFill>
                <a:latin typeface="Corbel"/>
                <a:ea typeface="Corbel"/>
                <a:cs typeface="Corbel"/>
                <a:sym typeface="Corbel"/>
              </a:rPr>
              <a:t>Further adaptation</a:t>
            </a:r>
            <a:endParaRPr sz="3600" b="1" i="0" u="none" strike="noStrike" cap="none" dirty="0">
              <a:solidFill>
                <a:srgbClr val="FF0000"/>
              </a:solidFill>
              <a:sym typeface="Arial"/>
            </a:endParaRPr>
          </a:p>
        </p:txBody>
      </p:sp>
      <p:pic>
        <p:nvPicPr>
          <p:cNvPr id="499" name="Google Shape;499;p16" descr="A picture containing 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440056" y="10556271"/>
            <a:ext cx="558800" cy="800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16" descr="A picture containing icon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440056" y="8159210"/>
            <a:ext cx="571501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16" descr="A picture containing shape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440056" y="5673248"/>
            <a:ext cx="482600" cy="774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16" descr="A picture containing icon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4440056" y="3458887"/>
            <a:ext cx="1107264" cy="749301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16"/>
          <p:cNvSpPr txBox="1"/>
          <p:nvPr/>
        </p:nvSpPr>
        <p:spPr>
          <a:xfrm>
            <a:off x="15547320" y="1521450"/>
            <a:ext cx="714414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1" dirty="0">
                <a:solidFill>
                  <a:schemeClr val="accent5"/>
                </a:solidFill>
                <a:latin typeface="Corbel"/>
                <a:sym typeface="Corbel"/>
              </a:rPr>
              <a:t>Next Actions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8" name="Picture Placeholder 17">
            <a:extLst>
              <a:ext uri="{FF2B5EF4-FFF2-40B4-BE49-F238E27FC236}">
                <a16:creationId xmlns:a16="http://schemas.microsoft.com/office/drawing/2014/main" id="{86E3DE3A-CA6F-4B42-9A59-D00CDF4FA4BB}"/>
              </a:ext>
            </a:extLst>
          </p:cNvPr>
          <p:cNvGraphicFramePr>
            <a:graphicFrameLocks noGrp="1"/>
          </p:cNvGraphicFramePr>
          <p:nvPr>
            <p:ph type="pic" idx="2"/>
            <p:extLst/>
          </p:nvPr>
        </p:nvGraphicFramePr>
        <p:xfrm>
          <a:off x="2335469" y="257174"/>
          <a:ext cx="12104586" cy="13458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ABFB8A13-B461-4A75-ABC9-66219E56E0E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279173" y="1353093"/>
            <a:ext cx="10997324" cy="11419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81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AD3C9-C027-43D1-9C55-AA839D3AC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7401" y="1136690"/>
            <a:ext cx="17541142" cy="1074129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  <a:latin typeface="Albertus" panose="020E0702040304020204" pitchFamily="34" charset="0"/>
              </a:rPr>
              <a:t>The Faces Behind SOFADRICLIMATE App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B2DDC4-0FDD-4EDC-BA8B-62F927955646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250" y="2028824"/>
            <a:ext cx="21408292" cy="110585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44995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2E7132"/>
      </a:dk2>
      <a:lt2>
        <a:srgbClr val="E7E6E6"/>
      </a:lt2>
      <a:accent1>
        <a:srgbClr val="97C493"/>
      </a:accent1>
      <a:accent2>
        <a:srgbClr val="F97100"/>
      </a:accent2>
      <a:accent3>
        <a:srgbClr val="C7DEC2"/>
      </a:accent3>
      <a:accent4>
        <a:srgbClr val="97C493"/>
      </a:accent4>
      <a:accent5>
        <a:srgbClr val="5AA760"/>
      </a:accent5>
      <a:accent6>
        <a:srgbClr val="2E7132"/>
      </a:accent6>
      <a:hlink>
        <a:srgbClr val="5AA760"/>
      </a:hlink>
      <a:folHlink>
        <a:srgbClr val="F971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376</Words>
  <Application>Microsoft Office PowerPoint</Application>
  <PresentationFormat>Custom</PresentationFormat>
  <Paragraphs>61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Albertus</vt:lpstr>
      <vt:lpstr>Times New Roman</vt:lpstr>
      <vt:lpstr>Corbel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Faces Behind SOFADRICLIMATE App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Shirine Pont</dc:creator>
  <cp:lastModifiedBy>HP</cp:lastModifiedBy>
  <cp:revision>47</cp:revision>
  <dcterms:created xsi:type="dcterms:W3CDTF">2018-06-20T22:32:14Z</dcterms:created>
  <dcterms:modified xsi:type="dcterms:W3CDTF">2023-10-20T10:27:10Z</dcterms:modified>
</cp:coreProperties>
</file>